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handoutMasterIdLst>
    <p:handoutMasterId r:id="rId49"/>
  </p:handoutMasterIdLst>
  <p:sldIdLst>
    <p:sldId id="256" r:id="rId2"/>
    <p:sldId id="302" r:id="rId3"/>
    <p:sldId id="258" r:id="rId4"/>
    <p:sldId id="268" r:id="rId5"/>
    <p:sldId id="279" r:id="rId6"/>
    <p:sldId id="281" r:id="rId7"/>
    <p:sldId id="291" r:id="rId8"/>
    <p:sldId id="303" r:id="rId9"/>
    <p:sldId id="304" r:id="rId10"/>
    <p:sldId id="305" r:id="rId11"/>
    <p:sldId id="293" r:id="rId12"/>
    <p:sldId id="306" r:id="rId13"/>
    <p:sldId id="294" r:id="rId14"/>
    <p:sldId id="295" r:id="rId15"/>
    <p:sldId id="296" r:id="rId16"/>
    <p:sldId id="315" r:id="rId17"/>
    <p:sldId id="297" r:id="rId18"/>
    <p:sldId id="298" r:id="rId19"/>
    <p:sldId id="299" r:id="rId20"/>
    <p:sldId id="316" r:id="rId21"/>
    <p:sldId id="307" r:id="rId22"/>
    <p:sldId id="308" r:id="rId23"/>
    <p:sldId id="309" r:id="rId24"/>
    <p:sldId id="269" r:id="rId25"/>
    <p:sldId id="310" r:id="rId26"/>
    <p:sldId id="311" r:id="rId27"/>
    <p:sldId id="282" r:id="rId28"/>
    <p:sldId id="270" r:id="rId29"/>
    <p:sldId id="284" r:id="rId30"/>
    <p:sldId id="312" r:id="rId31"/>
    <p:sldId id="271" r:id="rId32"/>
    <p:sldId id="313" r:id="rId33"/>
    <p:sldId id="272" r:id="rId34"/>
    <p:sldId id="285" r:id="rId35"/>
    <p:sldId id="277" r:id="rId36"/>
    <p:sldId id="314" r:id="rId37"/>
    <p:sldId id="276" r:id="rId38"/>
    <p:sldId id="317" r:id="rId39"/>
    <p:sldId id="287" r:id="rId40"/>
    <p:sldId id="286" r:id="rId41"/>
    <p:sldId id="288" r:id="rId42"/>
    <p:sldId id="319" r:id="rId43"/>
    <p:sldId id="318" r:id="rId44"/>
    <p:sldId id="278" r:id="rId45"/>
    <p:sldId id="275" r:id="rId46"/>
    <p:sldId id="267" r:id="rId47"/>
    <p:sldId id="289" r:id="rId48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9900"/>
    <a:srgbClr val="FF9933"/>
    <a:srgbClr val="FFCC66"/>
    <a:srgbClr val="FFCC00"/>
    <a:srgbClr val="FFFF00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87177-275C-4612-86CC-1187F736B15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5BD55-2C81-45D3-87CC-C9857F2E8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44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B1861-29D6-4D6B-9EC9-571825F3A33A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DA6D6-905B-4CD3-9B64-2E0F98EEE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5EADD-72F3-4D0E-98F6-F324C6FEF0C4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FEA3-EAD4-40FB-9700-8F2008159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2E724F-B29B-4BB4-81D1-7F142F1D8427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5DEB6B-55E4-4BA5-9F0F-7D36381B1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dirty="0"/>
              <a:t>Sudden Illness</a:t>
            </a:r>
          </a:p>
        </p:txBody>
      </p:sp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533400" y="2209800"/>
            <a:ext cx="7854950" cy="4343400"/>
          </a:xfrm>
        </p:spPr>
        <p:txBody>
          <a:bodyPr/>
          <a:lstStyle/>
          <a:p>
            <a:pPr marR="0" eaLnBrk="1" hangingPunct="1"/>
            <a:endParaRPr lang="en-US">
              <a:latin typeface="Constantia" pitchFamily="18" charset="0"/>
            </a:endParaRPr>
          </a:p>
        </p:txBody>
      </p:sp>
      <p:pic>
        <p:nvPicPr>
          <p:cNvPr id="4099" name="Picture 2" descr="C:\Users\George\Desktop\Sudden Illness\no-throwing-up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09800"/>
            <a:ext cx="57531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838200"/>
            <a:ext cx="7851648" cy="1143000"/>
          </a:xfrm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Sudden Illness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2057400"/>
            <a:ext cx="7854950" cy="4495800"/>
          </a:xfrm>
        </p:spPr>
        <p:txBody>
          <a:bodyPr lIns="0" rIns="18288"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en-US" sz="3600" b="1">
                <a:solidFill>
                  <a:srgbClr val="CC0000"/>
                </a:solidFill>
                <a:latin typeface="Constantia" pitchFamily="18" charset="0"/>
              </a:rPr>
              <a:t>Stroke</a:t>
            </a:r>
          </a:p>
          <a:p>
            <a:pPr marL="0" indent="0" eaLnBrk="1" hangingPunct="1"/>
            <a:r>
              <a:rPr lang="en-US" sz="3600" b="1">
                <a:solidFill>
                  <a:srgbClr val="0000FF"/>
                </a:solidFill>
                <a:latin typeface="Constantia" pitchFamily="18" charset="0"/>
              </a:rPr>
              <a:t> Care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sz="3200" b="1">
                <a:solidFill>
                  <a:srgbClr val="0000FF"/>
                </a:solidFill>
                <a:latin typeface="Constantia" pitchFamily="18" charset="0"/>
              </a:rPr>
              <a:t>If you suspect a stroke</a:t>
            </a:r>
            <a:r>
              <a:rPr lang="en-US" sz="3200">
                <a:solidFill>
                  <a:srgbClr val="0000FF"/>
                </a:solidFill>
                <a:latin typeface="Constantia" pitchFamily="18" charset="0"/>
              </a:rPr>
              <a:t>,</a:t>
            </a:r>
            <a:r>
              <a:rPr lang="en-US">
                <a:latin typeface="Constantia" pitchFamily="18" charset="0"/>
              </a:rPr>
              <a:t>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sz="3600" b="1">
                <a:solidFill>
                  <a:srgbClr val="C00000"/>
                </a:solidFill>
                <a:latin typeface="Constantia" pitchFamily="18" charset="0"/>
              </a:rPr>
              <a:t>Call 911 </a:t>
            </a:r>
            <a:r>
              <a:rPr lang="en-US" sz="3600" b="1">
                <a:solidFill>
                  <a:schemeClr val="bg1"/>
                </a:solidFill>
                <a:latin typeface="Constantia" pitchFamily="18" charset="0"/>
              </a:rPr>
              <a:t>– ASAP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sz="3600" b="1">
                <a:solidFill>
                  <a:schemeClr val="bg1"/>
                </a:solidFill>
                <a:latin typeface="Constantia" pitchFamily="18" charset="0"/>
              </a:rPr>
              <a:t>	</a:t>
            </a: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Time is critical</a:t>
            </a:r>
            <a:endParaRPr lang="en-US" sz="3200" b="1">
              <a:solidFill>
                <a:schemeClr val="bg1"/>
              </a:solidFill>
              <a:latin typeface="Constantia" pitchFamily="18" charset="0"/>
            </a:endParaRPr>
          </a:p>
          <a:p>
            <a:pPr marL="457200" lvl="1" indent="0" eaLnBrk="1" hangingPunct="1">
              <a:buFont typeface="Wingdings 2" pitchFamily="18" charset="2"/>
              <a:buNone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Provide care for symptoms</a:t>
            </a:r>
            <a:r>
              <a:rPr lang="en-US">
                <a:solidFill>
                  <a:schemeClr val="bg1"/>
                </a:solidFill>
                <a:latin typeface="Constantia" pitchFamily="18" charset="0"/>
              </a:rPr>
              <a:t> </a:t>
            </a:r>
          </a:p>
          <a:p>
            <a:pPr marL="457200" lvl="1" indent="0" eaLnBrk="1" hangingPunct="1">
              <a:buFont typeface="Wingdings 2" pitchFamily="18" charset="2"/>
              <a:buNone/>
            </a:pPr>
            <a:endParaRPr lang="en-US" sz="3600">
              <a:latin typeface="Constantia" pitchFamily="18" charset="0"/>
            </a:endParaRPr>
          </a:p>
        </p:txBody>
      </p:sp>
      <p:pic>
        <p:nvPicPr>
          <p:cNvPr id="13315" name="Picture 2" descr="C:\Users\George\Desktop\Sudden Illness\Bell's-Palsy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743200"/>
            <a:ext cx="3109913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dirty="0"/>
              <a:t>Sudden Illness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09800"/>
            <a:ext cx="8686800" cy="4343400"/>
          </a:xfrm>
        </p:spPr>
        <p:txBody>
          <a:bodyPr/>
          <a:lstStyle/>
          <a:p>
            <a:pPr marR="0" algn="ctr" eaLnBrk="1" hangingPunct="1">
              <a:lnSpc>
                <a:spcPct val="90000"/>
              </a:lnSpc>
            </a:pPr>
            <a:r>
              <a:rPr lang="en-US" sz="3600" b="1">
                <a:solidFill>
                  <a:srgbClr val="CC0000"/>
                </a:solidFill>
                <a:latin typeface="Constantia" pitchFamily="18" charset="0"/>
              </a:rPr>
              <a:t>Seizures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en-US" sz="3200">
                <a:solidFill>
                  <a:srgbClr val="0000FF"/>
                </a:solidFill>
                <a:latin typeface="Constantia" pitchFamily="18" charset="0"/>
              </a:rPr>
              <a:t>An abnormal electrical chemical reaction in the brain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Seizures can be caused by illness, injury, fever and pregnancy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Can be anything from a Petite to a Grand Mal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If person is known to have occasional Seizures, you do NOT need to call 911</a:t>
            </a:r>
          </a:p>
          <a:p>
            <a:pPr marR="0" eaLnBrk="1" hangingPunct="1">
              <a:lnSpc>
                <a:spcPct val="90000"/>
              </a:lnSpc>
            </a:pPr>
            <a:endParaRPr lang="en-US" sz="3200">
              <a:latin typeface="Constantia" pitchFamily="18" charset="0"/>
            </a:endParaRPr>
          </a:p>
          <a:p>
            <a:pPr marR="0" eaLnBrk="1" hangingPunct="1">
              <a:lnSpc>
                <a:spcPct val="90000"/>
              </a:lnSpc>
            </a:pPr>
            <a:endParaRPr lang="en-US" sz="2300">
              <a:latin typeface="Constantia" pitchFamily="18" charset="0"/>
            </a:endParaRPr>
          </a:p>
          <a:p>
            <a:pPr marR="0" algn="l" eaLnBrk="1" hangingPunct="1">
              <a:lnSpc>
                <a:spcPct val="90000"/>
              </a:lnSpc>
            </a:pPr>
            <a:endParaRPr lang="en-US" sz="2300" b="1">
              <a:solidFill>
                <a:srgbClr val="FFC000"/>
              </a:solidFill>
              <a:latin typeface="Constantia" pitchFamily="18" charset="0"/>
            </a:endParaRPr>
          </a:p>
          <a:p>
            <a:pPr marR="0" algn="l" eaLnBrk="1" hangingPunct="1">
              <a:lnSpc>
                <a:spcPct val="90000"/>
              </a:lnSpc>
            </a:pPr>
            <a:endParaRPr lang="en-US" sz="23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533400"/>
            <a:ext cx="7851648" cy="1143000"/>
          </a:xfrm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Sudden Illness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1676400"/>
            <a:ext cx="8686800" cy="4495800"/>
          </a:xfrm>
        </p:spPr>
        <p:txBody>
          <a:bodyPr lIns="0" rIns="18288"/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600" b="1" dirty="0">
                <a:solidFill>
                  <a:srgbClr val="CC0000"/>
                </a:solidFill>
                <a:latin typeface="Constantia" pitchFamily="18" charset="0"/>
              </a:rPr>
              <a:t>Seizures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3600" dirty="0">
                <a:solidFill>
                  <a:srgbClr val="0000FF"/>
                </a:solidFill>
                <a:latin typeface="Constantia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Constantia" pitchFamily="18" charset="0"/>
              </a:rPr>
              <a:t>Care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200" dirty="0">
                <a:solidFill>
                  <a:schemeClr val="bg1"/>
                </a:solidFill>
                <a:latin typeface="Constantia" pitchFamily="18" charset="0"/>
              </a:rPr>
              <a:t>Care for the person the  same way you would for an unconscious person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200" dirty="0">
                <a:solidFill>
                  <a:schemeClr val="bg1"/>
                </a:solidFill>
                <a:latin typeface="Constantia" pitchFamily="18" charset="0"/>
              </a:rPr>
              <a:t>Lower victim to ground and remove nearby objects that may cause harm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200" dirty="0">
                <a:solidFill>
                  <a:schemeClr val="bg1"/>
                </a:solidFill>
                <a:latin typeface="Constantia" pitchFamily="18" charset="0"/>
              </a:rPr>
              <a:t>DO NOT PLACE ANYTHING IN VICTIM’S MOUTH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200" dirty="0">
                <a:solidFill>
                  <a:schemeClr val="bg1"/>
                </a:solidFill>
                <a:latin typeface="Constantia" pitchFamily="18" charset="0"/>
              </a:rPr>
              <a:t>DO NOT HOLD PERSON DOWN OR RESTRAIN</a:t>
            </a:r>
          </a:p>
          <a:p>
            <a:pPr marL="0" indent="0" algn="r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3200" dirty="0">
              <a:latin typeface="Constantia" pitchFamily="18" charset="0"/>
            </a:endParaRPr>
          </a:p>
          <a:p>
            <a:pPr marL="0" indent="0" algn="r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300" dirty="0">
              <a:latin typeface="Constantia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300" b="1" dirty="0">
              <a:solidFill>
                <a:srgbClr val="FFC000"/>
              </a:solidFill>
              <a:latin typeface="Constantia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3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dirty="0"/>
              <a:t>Sudden Illness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09800"/>
            <a:ext cx="8610600" cy="4343400"/>
          </a:xfrm>
        </p:spPr>
        <p:txBody>
          <a:bodyPr/>
          <a:lstStyle/>
          <a:p>
            <a:pPr marR="0" algn="ctr" eaLnBrk="1" hangingPunct="1">
              <a:lnSpc>
                <a:spcPct val="90000"/>
              </a:lnSpc>
            </a:pPr>
            <a:r>
              <a:rPr lang="en-US" sz="3600" b="1">
                <a:solidFill>
                  <a:srgbClr val="CC0000"/>
                </a:solidFill>
                <a:latin typeface="Constantia" pitchFamily="18" charset="0"/>
              </a:rPr>
              <a:t>Seizures</a:t>
            </a:r>
          </a:p>
          <a:p>
            <a:pPr marR="0" algn="l" eaLnBrk="1" hangingPunct="1">
              <a:lnSpc>
                <a:spcPct val="90000"/>
              </a:lnSpc>
              <a:buFont typeface="Wingdings 2" pitchFamily="18" charset="2"/>
              <a:buChar char=""/>
            </a:pPr>
            <a:r>
              <a:rPr lang="en-US" sz="3600" b="1">
                <a:solidFill>
                  <a:srgbClr val="0000FF"/>
                </a:solidFill>
                <a:latin typeface="Constantia" pitchFamily="18" charset="0"/>
              </a:rPr>
              <a:t> Care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Protect victim’s head by placing something soft under it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If victim vomits, place him/her on one side for mouth to drain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Monitor victims ABCs as seizure ends and provide appropriate care</a:t>
            </a:r>
          </a:p>
          <a:p>
            <a:pPr marR="0" eaLnBrk="1" hangingPunct="1">
              <a:lnSpc>
                <a:spcPct val="90000"/>
              </a:lnSpc>
            </a:pPr>
            <a:endParaRPr lang="en-US" sz="3600">
              <a:latin typeface="Constantia" pitchFamily="18" charset="0"/>
            </a:endParaRPr>
          </a:p>
          <a:p>
            <a:pPr marR="0" eaLnBrk="1" hangingPunct="1">
              <a:lnSpc>
                <a:spcPct val="90000"/>
              </a:lnSpc>
            </a:pPr>
            <a:endParaRPr lang="en-US" sz="3600">
              <a:latin typeface="Constantia" pitchFamily="18" charset="0"/>
            </a:endParaRPr>
          </a:p>
          <a:p>
            <a:pPr marR="0" algn="l" eaLnBrk="1" hangingPunct="1">
              <a:lnSpc>
                <a:spcPct val="90000"/>
              </a:lnSpc>
            </a:pPr>
            <a:endParaRPr lang="en-US" sz="3600" b="1">
              <a:solidFill>
                <a:srgbClr val="FFC000"/>
              </a:solidFill>
              <a:latin typeface="Constantia" pitchFamily="18" charset="0"/>
            </a:endParaRPr>
          </a:p>
          <a:p>
            <a:pPr marR="0" algn="l" eaLnBrk="1" hangingPunct="1">
              <a:lnSpc>
                <a:spcPct val="90000"/>
              </a:lnSpc>
            </a:pPr>
            <a:endParaRPr lang="en-US" sz="36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dirty="0"/>
              <a:t>Sudden Illness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09800"/>
            <a:ext cx="8686800" cy="4343400"/>
          </a:xfrm>
        </p:spPr>
        <p:txBody>
          <a:bodyPr/>
          <a:lstStyle/>
          <a:p>
            <a:pPr marR="0" algn="ctr" eaLnBrk="1" hangingPunct="1">
              <a:lnSpc>
                <a:spcPct val="90000"/>
              </a:lnSpc>
            </a:pPr>
            <a:r>
              <a:rPr lang="en-US" sz="3600" b="1">
                <a:solidFill>
                  <a:srgbClr val="CC0000"/>
                </a:solidFill>
                <a:latin typeface="Constantia" pitchFamily="18" charset="0"/>
              </a:rPr>
              <a:t>Seizures</a:t>
            </a:r>
          </a:p>
          <a:p>
            <a:pPr marR="0" algn="l" eaLnBrk="1" hangingPunct="1">
              <a:lnSpc>
                <a:spcPct val="90000"/>
              </a:lnSpc>
              <a:buFont typeface="Wingdings 2" pitchFamily="18" charset="2"/>
              <a:buChar char=""/>
            </a:pPr>
            <a:r>
              <a:rPr lang="en-US" sz="3200" b="1">
                <a:solidFill>
                  <a:srgbClr val="0000FF"/>
                </a:solidFill>
                <a:latin typeface="Constantia" pitchFamily="18" charset="0"/>
              </a:rPr>
              <a:t> Care - Seizures that need a 911 call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en-US" sz="3100">
                <a:solidFill>
                  <a:schemeClr val="bg1"/>
                </a:solidFill>
                <a:latin typeface="Constantia" pitchFamily="18" charset="0"/>
              </a:rPr>
              <a:t>Seizure that lasts more than 5 minutes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en-US" sz="3100">
                <a:solidFill>
                  <a:schemeClr val="bg1"/>
                </a:solidFill>
                <a:latin typeface="Constantia" pitchFamily="18" charset="0"/>
              </a:rPr>
              <a:t>Repeated, multiple seizures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en-US" sz="3100">
                <a:solidFill>
                  <a:schemeClr val="bg1"/>
                </a:solidFill>
                <a:latin typeface="Constantia" pitchFamily="18" charset="0"/>
              </a:rPr>
              <a:t>Injury to victim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en-US" sz="3100">
                <a:solidFill>
                  <a:schemeClr val="bg1"/>
                </a:solidFill>
                <a:latin typeface="Constantia" pitchFamily="18" charset="0"/>
              </a:rPr>
              <a:t>Uncertain about cause of seizure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en-US" sz="3100">
                <a:solidFill>
                  <a:schemeClr val="bg1"/>
                </a:solidFill>
                <a:latin typeface="Constantia" pitchFamily="18" charset="0"/>
              </a:rPr>
              <a:t>Victim is pregnant, diabetic, infant or child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en-US" sz="3100">
                <a:solidFill>
                  <a:schemeClr val="bg1"/>
                </a:solidFill>
                <a:latin typeface="Constantia" pitchFamily="18" charset="0"/>
              </a:rPr>
              <a:t>Fails to regain consciousness after seizure</a:t>
            </a:r>
          </a:p>
          <a:p>
            <a:pPr marR="0" eaLnBrk="1" hangingPunct="1">
              <a:lnSpc>
                <a:spcPct val="90000"/>
              </a:lnSpc>
            </a:pPr>
            <a:endParaRPr lang="en-US" sz="3100">
              <a:latin typeface="Constantia" pitchFamily="18" charset="0"/>
            </a:endParaRPr>
          </a:p>
          <a:p>
            <a:pPr marR="0" algn="l" eaLnBrk="1" hangingPunct="1">
              <a:lnSpc>
                <a:spcPct val="90000"/>
              </a:lnSpc>
            </a:pPr>
            <a:endParaRPr lang="en-US" sz="3100">
              <a:solidFill>
                <a:srgbClr val="FFC000"/>
              </a:solidFill>
              <a:latin typeface="Constantia" pitchFamily="18" charset="0"/>
            </a:endParaRPr>
          </a:p>
          <a:p>
            <a:pPr marR="0" algn="l" eaLnBrk="1" hangingPunct="1">
              <a:lnSpc>
                <a:spcPct val="90000"/>
              </a:lnSpc>
            </a:pPr>
            <a:endParaRPr lang="en-US" sz="31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dirty="0"/>
              <a:t>Sudden Illness</a:t>
            </a:r>
          </a:p>
        </p:txBody>
      </p:sp>
      <p:sp>
        <p:nvSpPr>
          <p:cNvPr id="18434" name="Subtitle 2"/>
          <p:cNvSpPr>
            <a:spLocks noGrp="1"/>
          </p:cNvSpPr>
          <p:nvPr>
            <p:ph type="subTitle" idx="1"/>
          </p:nvPr>
        </p:nvSpPr>
        <p:spPr>
          <a:xfrm>
            <a:off x="457200" y="1981200"/>
            <a:ext cx="7854950" cy="4572000"/>
          </a:xfrm>
        </p:spPr>
        <p:txBody>
          <a:bodyPr/>
          <a:lstStyle/>
          <a:p>
            <a:pPr marR="0" algn="l" eaLnBrk="1" hangingPunct="1">
              <a:lnSpc>
                <a:spcPct val="90000"/>
              </a:lnSpc>
            </a:pPr>
            <a:endParaRPr lang="en-US" sz="3200">
              <a:solidFill>
                <a:schemeClr val="bg1"/>
              </a:solidFill>
              <a:latin typeface="Constantia" pitchFamily="18" charset="0"/>
            </a:endParaRPr>
          </a:p>
          <a:p>
            <a:pPr marR="0" algn="l" eaLnBrk="1" hangingPunct="1">
              <a:lnSpc>
                <a:spcPct val="90000"/>
              </a:lnSpc>
            </a:pPr>
            <a:endParaRPr lang="en-US" sz="3200">
              <a:solidFill>
                <a:schemeClr val="bg1"/>
              </a:solidFill>
              <a:latin typeface="Constantia" pitchFamily="18" charset="0"/>
            </a:endParaRPr>
          </a:p>
          <a:p>
            <a:pPr marR="0" algn="l" eaLnBrk="1" hangingPunct="1">
              <a:lnSpc>
                <a:spcPct val="90000"/>
              </a:lnSpc>
            </a:pPr>
            <a:endParaRPr lang="en-US" sz="3200">
              <a:solidFill>
                <a:schemeClr val="bg1"/>
              </a:solidFill>
              <a:latin typeface="Constantia" pitchFamily="18" charset="0"/>
            </a:endParaRPr>
          </a:p>
          <a:p>
            <a:pPr marR="0" algn="l" eaLnBrk="1" hangingPunct="1">
              <a:lnSpc>
                <a:spcPct val="90000"/>
              </a:lnSpc>
            </a:pPr>
            <a:endParaRPr lang="en-US" sz="3200">
              <a:solidFill>
                <a:schemeClr val="bg1"/>
              </a:solidFill>
              <a:latin typeface="Constantia" pitchFamily="18" charset="0"/>
            </a:endParaRPr>
          </a:p>
          <a:p>
            <a:pPr marR="0" algn="l" eaLnBrk="1" hangingPunct="1">
              <a:lnSpc>
                <a:spcPct val="90000"/>
              </a:lnSpc>
            </a:pPr>
            <a:endParaRPr lang="en-US" sz="3200">
              <a:solidFill>
                <a:schemeClr val="bg1"/>
              </a:solidFill>
              <a:latin typeface="Constantia" pitchFamily="18" charset="0"/>
            </a:endParaRPr>
          </a:p>
          <a:p>
            <a:pPr marR="0" algn="l" eaLnBrk="1" hangingPunct="1">
              <a:lnSpc>
                <a:spcPct val="90000"/>
              </a:lnSpc>
            </a:pPr>
            <a:endParaRPr lang="en-US" sz="3200">
              <a:solidFill>
                <a:schemeClr val="bg1"/>
              </a:solidFill>
              <a:latin typeface="Constantia" pitchFamily="18" charset="0"/>
            </a:endParaRPr>
          </a:p>
          <a:p>
            <a:pPr marR="0" algn="l" eaLnBrk="1" hangingPunct="1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Failure of the circulatory system to provide oxygen rich blood to vital organs</a:t>
            </a:r>
          </a:p>
          <a:p>
            <a:pPr marR="0" algn="l" eaLnBrk="1" hangingPunct="1">
              <a:lnSpc>
                <a:spcPct val="90000"/>
              </a:lnSpc>
            </a:pPr>
            <a:endParaRPr lang="en-US" sz="3600" b="1">
              <a:solidFill>
                <a:srgbClr val="FFC000"/>
              </a:solidFill>
              <a:latin typeface="Constantia" pitchFamily="18" charset="0"/>
            </a:endParaRPr>
          </a:p>
          <a:p>
            <a:pPr marR="0" algn="l" eaLnBrk="1" hangingPunct="1">
              <a:lnSpc>
                <a:spcPct val="90000"/>
              </a:lnSpc>
            </a:pPr>
            <a:endParaRPr lang="en-US" sz="3600">
              <a:latin typeface="Constantia" pitchFamily="18" charset="0"/>
            </a:endParaRPr>
          </a:p>
        </p:txBody>
      </p:sp>
      <p:pic>
        <p:nvPicPr>
          <p:cNvPr id="18435" name="Picture 2" descr="C:\Users\George\Desktop\Sudden Illness\shock_intro_page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209800"/>
            <a:ext cx="28956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838200"/>
            <a:ext cx="7851648" cy="1143000"/>
          </a:xfrm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Sudden Illness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2209800"/>
            <a:ext cx="8229600" cy="4343400"/>
          </a:xfrm>
        </p:spPr>
        <p:txBody>
          <a:bodyPr lIns="0" rIns="18288"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en-US" sz="3600" b="1">
                <a:solidFill>
                  <a:srgbClr val="C00000"/>
                </a:solidFill>
                <a:latin typeface="Constantia" pitchFamily="18" charset="0"/>
              </a:rPr>
              <a:t>Shock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sz="3200" b="1">
                <a:solidFill>
                  <a:schemeClr val="bg1"/>
                </a:solidFill>
                <a:latin typeface="Constantia" pitchFamily="18" charset="0"/>
              </a:rPr>
              <a:t>When vital organs, brain, heart &amp; lungs, do not receive enough blood, they fail to function properly.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sz="3200" b="1">
                <a:solidFill>
                  <a:schemeClr val="bg1"/>
                </a:solidFill>
                <a:latin typeface="Constantia" pitchFamily="18" charset="0"/>
              </a:rPr>
              <a:t>Triggers shock, which is body’s attempt to maintain adequate blood flow.</a:t>
            </a:r>
            <a:endParaRPr lang="en-US" sz="3300" b="1">
              <a:solidFill>
                <a:srgbClr val="FFC000"/>
              </a:solidFill>
              <a:latin typeface="Constantia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US" sz="33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dirty="0"/>
              <a:t>Sudden Illness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09800"/>
            <a:ext cx="7854950" cy="4343400"/>
          </a:xfrm>
        </p:spPr>
        <p:txBody>
          <a:bodyPr/>
          <a:lstStyle/>
          <a:p>
            <a:pPr marR="0" algn="ctr" eaLnBrk="1" hangingPunct="1">
              <a:lnSpc>
                <a:spcPct val="90000"/>
              </a:lnSpc>
            </a:pPr>
            <a:r>
              <a:rPr lang="en-US" sz="3600" b="1">
                <a:solidFill>
                  <a:srgbClr val="C00000"/>
                </a:solidFill>
                <a:latin typeface="Constantia" pitchFamily="18" charset="0"/>
              </a:rPr>
              <a:t>Shock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en-US" sz="3200" b="1">
                <a:solidFill>
                  <a:srgbClr val="0000FF"/>
                </a:solidFill>
                <a:latin typeface="Constantia" pitchFamily="18" charset="0"/>
              </a:rPr>
              <a:t>Signals</a:t>
            </a:r>
          </a:p>
          <a:p>
            <a:pPr marR="0" algn="l" eaLnBrk="1" hangingPunct="1">
              <a:lnSpc>
                <a:spcPct val="90000"/>
              </a:lnSpc>
              <a:buFont typeface="Wingdings 2" pitchFamily="18" charset="2"/>
              <a:buChar char=""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Restlessness or irritability</a:t>
            </a:r>
          </a:p>
          <a:p>
            <a:pPr marR="0" algn="l" eaLnBrk="1" hangingPunct="1">
              <a:lnSpc>
                <a:spcPct val="90000"/>
              </a:lnSpc>
              <a:buFont typeface="Wingdings 2" pitchFamily="18" charset="2"/>
              <a:buChar char=""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Skin – pale or ashen, cool &amp; moist</a:t>
            </a:r>
          </a:p>
          <a:p>
            <a:pPr marR="0" algn="l" eaLnBrk="1" hangingPunct="1">
              <a:lnSpc>
                <a:spcPct val="90000"/>
              </a:lnSpc>
              <a:buFont typeface="Wingdings 2" pitchFamily="18" charset="2"/>
              <a:buChar char=""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Nausea or vomiting</a:t>
            </a:r>
          </a:p>
          <a:p>
            <a:pPr marR="0" algn="l" eaLnBrk="1" hangingPunct="1">
              <a:lnSpc>
                <a:spcPct val="90000"/>
              </a:lnSpc>
              <a:buFont typeface="Wingdings 2" pitchFamily="18" charset="2"/>
              <a:buChar char=""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Rapid breathing</a:t>
            </a:r>
          </a:p>
          <a:p>
            <a:pPr marR="0" algn="l" eaLnBrk="1" hangingPunct="1">
              <a:lnSpc>
                <a:spcPct val="90000"/>
              </a:lnSpc>
              <a:buFont typeface="Wingdings 2" pitchFamily="18" charset="2"/>
              <a:buChar char=""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Pulse – rapid and weak</a:t>
            </a:r>
          </a:p>
          <a:p>
            <a:pPr marR="0" algn="l" eaLnBrk="1" hangingPunct="1">
              <a:lnSpc>
                <a:spcPct val="90000"/>
              </a:lnSpc>
              <a:buFont typeface="Wingdings 2" pitchFamily="18" charset="2"/>
              <a:buChar char=""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Changes in the level of consciousness</a:t>
            </a:r>
          </a:p>
          <a:p>
            <a:pPr marR="0" algn="l" eaLnBrk="1" hangingPunct="1">
              <a:lnSpc>
                <a:spcPct val="90000"/>
              </a:lnSpc>
            </a:pPr>
            <a:endParaRPr lang="en-US" sz="3200">
              <a:solidFill>
                <a:schemeClr val="bg1"/>
              </a:solidFill>
              <a:latin typeface="Constantia" pitchFamily="18" charset="0"/>
            </a:endParaRPr>
          </a:p>
          <a:p>
            <a:pPr marR="0" algn="l" eaLnBrk="1" hangingPunct="1">
              <a:lnSpc>
                <a:spcPct val="90000"/>
              </a:lnSpc>
            </a:pPr>
            <a:endParaRPr lang="en-US" sz="3200" b="1">
              <a:solidFill>
                <a:srgbClr val="FFC000"/>
              </a:solidFill>
              <a:latin typeface="Constantia" pitchFamily="18" charset="0"/>
            </a:endParaRPr>
          </a:p>
          <a:p>
            <a:pPr marR="0" algn="l" eaLnBrk="1" hangingPunct="1">
              <a:lnSpc>
                <a:spcPct val="90000"/>
              </a:lnSpc>
            </a:pPr>
            <a:endParaRPr lang="en-US" sz="32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dirty="0"/>
              <a:t>Sudden Illness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09800"/>
            <a:ext cx="7854950" cy="4343400"/>
          </a:xfrm>
        </p:spPr>
        <p:txBody>
          <a:bodyPr/>
          <a:lstStyle/>
          <a:p>
            <a:pPr marR="0" algn="ctr" eaLnBrk="1" hangingPunct="1"/>
            <a:r>
              <a:rPr lang="en-US" sz="3600" b="1">
                <a:solidFill>
                  <a:srgbClr val="C00000"/>
                </a:solidFill>
                <a:latin typeface="Constantia" pitchFamily="18" charset="0"/>
              </a:rPr>
              <a:t>Shock</a:t>
            </a:r>
          </a:p>
          <a:p>
            <a:pPr marR="0" algn="l" eaLnBrk="1" hangingPunct="1"/>
            <a:r>
              <a:rPr lang="en-US" sz="3200" b="1">
                <a:solidFill>
                  <a:srgbClr val="0000FF"/>
                </a:solidFill>
                <a:latin typeface="Constantia" pitchFamily="18" charset="0"/>
              </a:rPr>
              <a:t>Care</a:t>
            </a:r>
            <a:endParaRPr lang="en-US" sz="3200">
              <a:solidFill>
                <a:srgbClr val="0000FF"/>
              </a:solidFill>
              <a:latin typeface="Constantia" pitchFamily="18" charset="0"/>
            </a:endParaRPr>
          </a:p>
          <a:p>
            <a:pPr marR="0" algn="l" eaLnBrk="1" hangingPunct="1">
              <a:buFont typeface="Wingdings 2" pitchFamily="18" charset="2"/>
              <a:buChar char=""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Call 911</a:t>
            </a:r>
          </a:p>
          <a:p>
            <a:pPr marR="0" algn="l" eaLnBrk="1" hangingPunct="1">
              <a:buFont typeface="Wingdings 2" pitchFamily="18" charset="2"/>
              <a:buChar char=""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Have person lie down &amp; rest comfortably</a:t>
            </a:r>
          </a:p>
          <a:p>
            <a:pPr marR="0" algn="l" eaLnBrk="1" hangingPunct="1">
              <a:buFont typeface="Wingdings 2" pitchFamily="18" charset="2"/>
              <a:buChar char=""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Elevate person’s legs about 12”</a:t>
            </a:r>
          </a:p>
          <a:p>
            <a:pPr marR="0" algn="l" eaLnBrk="1" hangingPunct="1">
              <a:buFont typeface="Wingdings 2" pitchFamily="18" charset="2"/>
              <a:buChar char=""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Regulate body temperature</a:t>
            </a:r>
          </a:p>
          <a:p>
            <a:pPr marR="0" algn="l" eaLnBrk="1" hangingPunct="1">
              <a:buFont typeface="Wingdings 2" pitchFamily="18" charset="2"/>
              <a:buChar char=""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Control external bleeding</a:t>
            </a:r>
          </a:p>
          <a:p>
            <a:pPr marR="0" algn="l" eaLnBrk="1" hangingPunct="1"/>
            <a:endParaRPr lang="en-US" sz="3200">
              <a:solidFill>
                <a:schemeClr val="bg1"/>
              </a:solidFill>
              <a:latin typeface="Constantia" pitchFamily="18" charset="0"/>
            </a:endParaRPr>
          </a:p>
          <a:p>
            <a:pPr marR="0" algn="l" eaLnBrk="1" hangingPunct="1"/>
            <a:endParaRPr lang="en-US" sz="3300">
              <a:solidFill>
                <a:schemeClr val="bg1"/>
              </a:solidFill>
              <a:latin typeface="Constantia" pitchFamily="18" charset="0"/>
            </a:endParaRPr>
          </a:p>
          <a:p>
            <a:pPr marR="0" algn="l" eaLnBrk="1" hangingPunct="1"/>
            <a:endParaRPr lang="en-US" sz="3300" b="1">
              <a:solidFill>
                <a:srgbClr val="FFC000"/>
              </a:solidFill>
              <a:latin typeface="Constantia" pitchFamily="18" charset="0"/>
            </a:endParaRPr>
          </a:p>
          <a:p>
            <a:pPr marR="0" algn="l" eaLnBrk="1" hangingPunct="1"/>
            <a:endParaRPr lang="en-US" sz="33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dirty="0"/>
              <a:t>Sudden Illness</a:t>
            </a:r>
          </a:p>
        </p:txBody>
      </p:sp>
      <p:sp>
        <p:nvSpPr>
          <p:cNvPr id="22530" name="Subtitle 2"/>
          <p:cNvSpPr>
            <a:spLocks noGrp="1"/>
          </p:cNvSpPr>
          <p:nvPr>
            <p:ph type="subTitle" idx="1"/>
          </p:nvPr>
        </p:nvSpPr>
        <p:spPr>
          <a:xfrm>
            <a:off x="457200" y="1981200"/>
            <a:ext cx="7854950" cy="4572000"/>
          </a:xfrm>
        </p:spPr>
        <p:txBody>
          <a:bodyPr/>
          <a:lstStyle/>
          <a:p>
            <a:pPr marR="0" algn="ctr" eaLnBrk="1" hangingPunct="1"/>
            <a:r>
              <a:rPr lang="en-US" sz="3600" b="1">
                <a:solidFill>
                  <a:srgbClr val="C00000"/>
                </a:solidFill>
                <a:latin typeface="Constantia" pitchFamily="18" charset="0"/>
              </a:rPr>
              <a:t>Shock</a:t>
            </a:r>
          </a:p>
          <a:p>
            <a:pPr marR="0" algn="l" eaLnBrk="1" hangingPunct="1"/>
            <a:r>
              <a:rPr lang="en-US" sz="3200" b="1">
                <a:solidFill>
                  <a:srgbClr val="0000FF"/>
                </a:solidFill>
                <a:latin typeface="Constantia" pitchFamily="18" charset="0"/>
              </a:rPr>
              <a:t>Care</a:t>
            </a:r>
            <a:endParaRPr lang="en-US" sz="3200">
              <a:solidFill>
                <a:srgbClr val="0000FF"/>
              </a:solidFill>
              <a:latin typeface="Constantia" pitchFamily="18" charset="0"/>
            </a:endParaRPr>
          </a:p>
          <a:p>
            <a:pPr marR="0" algn="l" eaLnBrk="1" hangingPunct="1"/>
            <a:endParaRPr lang="en-US" sz="3600">
              <a:solidFill>
                <a:schemeClr val="bg1"/>
              </a:solidFill>
              <a:latin typeface="Constantia" pitchFamily="18" charset="0"/>
            </a:endParaRPr>
          </a:p>
          <a:p>
            <a:pPr marR="0" algn="l" eaLnBrk="1" hangingPunct="1"/>
            <a:endParaRPr lang="en-US" sz="3600" b="1">
              <a:solidFill>
                <a:srgbClr val="FFC000"/>
              </a:solidFill>
              <a:latin typeface="Constantia" pitchFamily="18" charset="0"/>
            </a:endParaRPr>
          </a:p>
          <a:p>
            <a:pPr marR="0" algn="l" eaLnBrk="1" hangingPunct="1"/>
            <a:endParaRPr lang="en-US" sz="3600">
              <a:latin typeface="Constantia" pitchFamily="18" charset="0"/>
            </a:endParaRPr>
          </a:p>
        </p:txBody>
      </p:sp>
      <p:pic>
        <p:nvPicPr>
          <p:cNvPr id="22531" name="Picture 2" descr="C:\Users\George\Desktop\Sudden Illness\17231[2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971800"/>
            <a:ext cx="480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838200"/>
            <a:ext cx="7851648" cy="1143000"/>
          </a:xfrm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Sudden Illness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2209800"/>
            <a:ext cx="7854950" cy="4343400"/>
          </a:xfrm>
        </p:spPr>
        <p:txBody>
          <a:bodyPr lIns="0" rIns="18288"/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600" b="1">
                <a:solidFill>
                  <a:srgbClr val="FFCC00"/>
                </a:solidFill>
                <a:latin typeface="Constantia" pitchFamily="18" charset="0"/>
              </a:rPr>
              <a:t>Introduction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Think back to a time when you had a sudden illness or have witnessed someone who became suddenly ill.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Did you/victim remain conscious or loose consciousness?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What did it feel like/what happened?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Did you/victim have to go to the hospital?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838200"/>
            <a:ext cx="7851648" cy="1143000"/>
          </a:xfrm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Sudden Illness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2209800"/>
            <a:ext cx="7854950" cy="4343400"/>
          </a:xfrm>
        </p:spPr>
        <p:txBody>
          <a:bodyPr lIns="0" rIns="18288"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en-US" sz="3600" b="1">
                <a:solidFill>
                  <a:srgbClr val="C00000"/>
                </a:solidFill>
                <a:latin typeface="Constantia" pitchFamily="18" charset="0"/>
              </a:rPr>
              <a:t>Shock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sz="3200" b="1">
                <a:solidFill>
                  <a:srgbClr val="0000FF"/>
                </a:solidFill>
                <a:latin typeface="Constantia" pitchFamily="18" charset="0"/>
              </a:rPr>
              <a:t>Care</a:t>
            </a:r>
            <a:endParaRPr lang="en-US" sz="3200">
              <a:solidFill>
                <a:srgbClr val="0000FF"/>
              </a:solidFill>
              <a:latin typeface="Constantia" pitchFamily="18" charset="0"/>
            </a:endParaRPr>
          </a:p>
          <a:p>
            <a:pPr marL="0" indent="0" eaLnBrk="1" hangingPunct="1"/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Do not give anything to eat or drink</a:t>
            </a:r>
          </a:p>
          <a:p>
            <a:pPr marL="0" indent="0" eaLnBrk="1" hangingPunct="1"/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Reassure the person</a:t>
            </a:r>
          </a:p>
          <a:p>
            <a:pPr marL="0" indent="0" eaLnBrk="1" hangingPunct="1"/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Monitor ABC’s</a:t>
            </a:r>
          </a:p>
          <a:p>
            <a:pPr marL="0" indent="0" eaLnBrk="1" hangingPunct="1"/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Do no harm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en-US" sz="3200">
              <a:solidFill>
                <a:schemeClr val="bg1"/>
              </a:solidFill>
              <a:latin typeface="Constantia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US" sz="3300" b="1">
              <a:solidFill>
                <a:srgbClr val="FFC000"/>
              </a:solidFill>
              <a:latin typeface="Constantia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US" sz="33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2212975" cy="1447800"/>
          </a:xfrm>
        </p:spPr>
        <p:txBody>
          <a:bodyPr lIns="45720" rIns="45720" bIns="45720"/>
          <a:lstStyle/>
          <a:p>
            <a:pPr algn="ctr" eaLnBrk="1" hangingPunct="1"/>
            <a:r>
              <a:rPr lang="en-US" sz="4400" b="1">
                <a:solidFill>
                  <a:srgbClr val="F7C843"/>
                </a:solidFill>
                <a:latin typeface="Calibri" pitchFamily="34" charset="0"/>
              </a:rPr>
              <a:t>Sudden Illness</a:t>
            </a:r>
          </a:p>
        </p:txBody>
      </p:sp>
      <p:sp>
        <p:nvSpPr>
          <p:cNvPr id="24578" name="Subtitle 2"/>
          <p:cNvSpPr>
            <a:spLocks noGrp="1"/>
          </p:cNvSpPr>
          <p:nvPr>
            <p:ph type="body" sz="half" idx="4294967295"/>
          </p:nvPr>
        </p:nvSpPr>
        <p:spPr>
          <a:xfrm>
            <a:off x="152400" y="1981200"/>
            <a:ext cx="2667000" cy="4724400"/>
          </a:xfrm>
        </p:spPr>
        <p:txBody>
          <a:bodyPr lIns="64008" rIns="45720"/>
          <a:lstStyle/>
          <a:p>
            <a:pPr marL="0" indent="0" algn="ctr" eaLnBrk="1" hangingPunct="1">
              <a:spcBef>
                <a:spcPts val="250"/>
              </a:spcBef>
              <a:buFontTx/>
              <a:buNone/>
            </a:pPr>
            <a:r>
              <a:rPr lang="en-US" sz="3600" b="1">
                <a:solidFill>
                  <a:srgbClr val="FF0000"/>
                </a:solidFill>
                <a:latin typeface="Constantia" pitchFamily="18" charset="0"/>
              </a:rPr>
              <a:t>Poison</a:t>
            </a:r>
          </a:p>
          <a:p>
            <a:pPr marL="0" indent="0" eaLnBrk="1" hangingPunct="1">
              <a:spcBef>
                <a:spcPts val="250"/>
              </a:spcBef>
              <a:buFontTx/>
              <a:buNone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Any substance that causes injury, illness or death when introduced into the body.</a:t>
            </a:r>
          </a:p>
        </p:txBody>
      </p:sp>
      <p:sp>
        <p:nvSpPr>
          <p:cNvPr id="24579" name="Picture Placeholder 3"/>
          <p:cNvSpPr>
            <a:spLocks noGrp="1"/>
          </p:cNvSpPr>
          <p:nvPr>
            <p:ph idx="4294967295"/>
          </p:nvPr>
        </p:nvSpPr>
        <p:spPr>
          <a:xfrm rot="420000">
            <a:off x="3486150" y="1200150"/>
            <a:ext cx="4618038" cy="3930650"/>
          </a:xfrm>
          <a:solidFill>
            <a:schemeClr val="bg2"/>
          </a:solidFill>
          <a:ln w="3000" cap="rnd">
            <a:solidFill>
              <a:srgbClr val="C0C0C0"/>
            </a:solidFill>
            <a:round/>
          </a:ln>
        </p:spPr>
        <p:txBody>
          <a:bodyPr/>
          <a:lstStyle/>
          <a:p>
            <a:endParaRPr lang="en-US"/>
          </a:p>
        </p:txBody>
      </p:sp>
      <p:pic>
        <p:nvPicPr>
          <p:cNvPr id="24580" name="Picture 2" descr="C:\Users\George\Desktop\Sudden Illness\editible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46820">
            <a:off x="3352800" y="990600"/>
            <a:ext cx="5559425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pioson dart fr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8006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838200"/>
            <a:ext cx="7851648" cy="1143000"/>
          </a:xfrm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Sudden Illness</a:t>
            </a:r>
          </a:p>
        </p:txBody>
      </p:sp>
      <p:sp>
        <p:nvSpPr>
          <p:cNvPr id="25602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2209800"/>
            <a:ext cx="8229600" cy="4343400"/>
          </a:xfrm>
        </p:spPr>
        <p:txBody>
          <a:bodyPr lIns="0" rIns="18288"/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600" b="1">
                <a:solidFill>
                  <a:srgbClr val="CC0000"/>
                </a:solidFill>
                <a:latin typeface="Constantia" pitchFamily="18" charset="0"/>
              </a:rPr>
              <a:t>Poison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Poisons can be:</a:t>
            </a:r>
          </a:p>
          <a:p>
            <a:pPr marL="457200" lvl="1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Inhaled</a:t>
            </a:r>
          </a:p>
          <a:p>
            <a:pPr marL="457200" lvl="1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Injected</a:t>
            </a:r>
          </a:p>
          <a:p>
            <a:pPr marL="457200" lvl="1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Absorbed</a:t>
            </a:r>
          </a:p>
          <a:p>
            <a:pPr marL="457200" lvl="1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Ingested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Poison victims will show signs of sudden illness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3200">
              <a:solidFill>
                <a:schemeClr val="bg1"/>
              </a:solidFill>
              <a:latin typeface="Constantia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5400">
              <a:latin typeface="Constantia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3600">
              <a:latin typeface="Constantia" pitchFamily="18" charset="0"/>
            </a:endParaRPr>
          </a:p>
        </p:txBody>
      </p:sp>
      <p:pic>
        <p:nvPicPr>
          <p:cNvPr id="25603" name="Picture 4" descr="absorb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667000"/>
            <a:ext cx="3546475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838200"/>
            <a:ext cx="7851648" cy="1143000"/>
          </a:xfrm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Sudden Illness</a:t>
            </a:r>
          </a:p>
        </p:txBody>
      </p:sp>
      <p:sp>
        <p:nvSpPr>
          <p:cNvPr id="26626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2209800"/>
            <a:ext cx="7854950" cy="4343400"/>
          </a:xfrm>
        </p:spPr>
        <p:txBody>
          <a:bodyPr lIns="0" rIns="18288"/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600" b="1">
                <a:solidFill>
                  <a:srgbClr val="CC0000"/>
                </a:solidFill>
                <a:latin typeface="Constantia" pitchFamily="18" charset="0"/>
              </a:rPr>
              <a:t>Poison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200" b="1">
                <a:solidFill>
                  <a:srgbClr val="0000FF"/>
                </a:solidFill>
                <a:latin typeface="Constantia" pitchFamily="18" charset="0"/>
              </a:rPr>
              <a:t>Care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Remove them from source 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Call Poison Control:  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	National: 1-800-222-1222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	Arizona: 1-800-362-0101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Poison Control will give instructions for care or initiate EMS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3200">
              <a:solidFill>
                <a:srgbClr val="FFC000"/>
              </a:solidFill>
              <a:latin typeface="Constantia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3200">
              <a:latin typeface="Constantia" pitchFamily="18" charset="0"/>
            </a:endParaRPr>
          </a:p>
        </p:txBody>
      </p:sp>
      <p:pic>
        <p:nvPicPr>
          <p:cNvPr id="26627" name="Picture 4" descr="poison control#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0">
            <a:off x="6248400" y="2667000"/>
            <a:ext cx="24574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dirty="0"/>
              <a:t>Sudden Illness</a:t>
            </a:r>
          </a:p>
        </p:txBody>
      </p:sp>
      <p:sp>
        <p:nvSpPr>
          <p:cNvPr id="27650" name="Subtitle 2"/>
          <p:cNvSpPr>
            <a:spLocks noGrp="1"/>
          </p:cNvSpPr>
          <p:nvPr>
            <p:ph type="subTitle" idx="1"/>
          </p:nvPr>
        </p:nvSpPr>
        <p:spPr>
          <a:xfrm>
            <a:off x="533400" y="2209800"/>
            <a:ext cx="7854950" cy="4343400"/>
          </a:xfrm>
        </p:spPr>
        <p:txBody>
          <a:bodyPr/>
          <a:lstStyle/>
          <a:p>
            <a:pPr marR="0" algn="ctr" eaLnBrk="1" hangingPunct="1"/>
            <a:r>
              <a:rPr lang="en-US" sz="4000" dirty="0">
                <a:solidFill>
                  <a:srgbClr val="0000FF"/>
                </a:solidFill>
                <a:latin typeface="Constantia" pitchFamily="18" charset="0"/>
              </a:rPr>
              <a:t>Terminology</a:t>
            </a:r>
          </a:p>
          <a:p>
            <a:pPr marR="0" algn="l" eaLnBrk="1" hangingPunct="1"/>
            <a:r>
              <a:rPr lang="en-US" sz="3600">
                <a:solidFill>
                  <a:srgbClr val="CC0000"/>
                </a:solidFill>
                <a:latin typeface="Constantia" pitchFamily="18" charset="0"/>
              </a:rPr>
              <a:t>Anaphylaxis</a:t>
            </a:r>
            <a:r>
              <a:rPr lang="en-US" sz="3600">
                <a:solidFill>
                  <a:srgbClr val="FFCC66"/>
                </a:solidFill>
                <a:latin typeface="Constantia" pitchFamily="18" charset="0"/>
              </a:rPr>
              <a:t> </a:t>
            </a:r>
            <a:r>
              <a:rPr lang="en-US" sz="3600">
                <a:solidFill>
                  <a:schemeClr val="bg1"/>
                </a:solidFill>
                <a:latin typeface="Constantia" pitchFamily="18" charset="0"/>
              </a:rPr>
              <a:t>– </a:t>
            </a:r>
            <a:r>
              <a:rPr lang="en-US" sz="3600" smtClean="0">
                <a:solidFill>
                  <a:schemeClr val="bg1"/>
                </a:solidFill>
                <a:latin typeface="Constantia" pitchFamily="18" charset="0"/>
              </a:rPr>
              <a:t>severe </a:t>
            </a:r>
            <a:r>
              <a:rPr lang="en-US" sz="3600">
                <a:solidFill>
                  <a:schemeClr val="bg1"/>
                </a:solidFill>
                <a:latin typeface="Constantia" pitchFamily="18" charset="0"/>
              </a:rPr>
              <a:t>allergic reaction</a:t>
            </a:r>
          </a:p>
        </p:txBody>
      </p:sp>
      <p:pic>
        <p:nvPicPr>
          <p:cNvPr id="27651" name="Picture 2" descr="C:\Users\George\Desktop\Sudden Illness\skin-300x26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3897313"/>
            <a:ext cx="28575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C:\Users\George\Desktop\Sudden Illness\imagesclip_image002_0057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86200"/>
            <a:ext cx="335280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838200"/>
            <a:ext cx="7851648" cy="1143000"/>
          </a:xfrm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Sudden Illness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2057400"/>
            <a:ext cx="8686800" cy="4495800"/>
          </a:xfrm>
        </p:spPr>
        <p:txBody>
          <a:bodyPr lIns="0" rIns="18288"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en-US" sz="3600" b="1">
                <a:solidFill>
                  <a:srgbClr val="CC0000"/>
                </a:solidFill>
                <a:latin typeface="Constantia" pitchFamily="18" charset="0"/>
              </a:rPr>
              <a:t>Anaphylaxis</a:t>
            </a:r>
          </a:p>
          <a:p>
            <a:pPr marL="0" indent="0" eaLnBrk="1" hangingPunct="1"/>
            <a:r>
              <a:rPr lang="en-US" sz="3600" b="1">
                <a:solidFill>
                  <a:srgbClr val="0000FF"/>
                </a:solidFill>
                <a:latin typeface="Constantia" pitchFamily="18" charset="0"/>
              </a:rPr>
              <a:t> Signs &amp; Symptoms</a:t>
            </a:r>
            <a:r>
              <a:rPr lang="en-US" sz="4300">
                <a:solidFill>
                  <a:srgbClr val="0000FF"/>
                </a:solidFill>
                <a:latin typeface="Constantia" pitchFamily="18" charset="0"/>
              </a:rPr>
              <a:t> </a:t>
            </a:r>
          </a:p>
          <a:p>
            <a:pPr marL="457200" lvl="1" indent="0" eaLnBrk="1" hangingPunct="1"/>
            <a:r>
              <a:rPr lang="en-US" sz="3600">
                <a:solidFill>
                  <a:schemeClr val="bg1"/>
                </a:solidFill>
                <a:latin typeface="Constantia" pitchFamily="18" charset="0"/>
              </a:rPr>
              <a:t>Hives, itching or rash</a:t>
            </a:r>
          </a:p>
          <a:p>
            <a:pPr marL="457200" lvl="1" indent="0" eaLnBrk="1" hangingPunct="1"/>
            <a:r>
              <a:rPr lang="en-US" sz="3600">
                <a:solidFill>
                  <a:schemeClr val="bg1"/>
                </a:solidFill>
                <a:latin typeface="Constantia" pitchFamily="18" charset="0"/>
              </a:rPr>
              <a:t>Nausea or vomiting</a:t>
            </a:r>
          </a:p>
          <a:p>
            <a:pPr marL="457200" lvl="1" indent="0" eaLnBrk="1" hangingPunct="1"/>
            <a:r>
              <a:rPr lang="en-US" sz="3600">
                <a:solidFill>
                  <a:schemeClr val="bg1"/>
                </a:solidFill>
                <a:latin typeface="Constantia" pitchFamily="18" charset="0"/>
              </a:rPr>
              <a:t>Dizziness</a:t>
            </a:r>
          </a:p>
          <a:p>
            <a:pPr marL="457200" lvl="1" indent="0" eaLnBrk="1" hangingPunct="1"/>
            <a:r>
              <a:rPr lang="en-US" sz="3600">
                <a:solidFill>
                  <a:schemeClr val="bg1"/>
                </a:solidFill>
                <a:latin typeface="Constantia" pitchFamily="18" charset="0"/>
              </a:rPr>
              <a:t>Breathing difficulty</a:t>
            </a:r>
          </a:p>
          <a:p>
            <a:pPr marL="457200" lvl="1" indent="0" eaLnBrk="1" hangingPunct="1">
              <a:buFont typeface="Wingdings 2" pitchFamily="18" charset="2"/>
              <a:buNone/>
            </a:pPr>
            <a:endParaRPr lang="en-US" sz="3600">
              <a:solidFill>
                <a:schemeClr val="bg1"/>
              </a:solidFill>
              <a:latin typeface="Constantia" pitchFamily="18" charset="0"/>
            </a:endParaRPr>
          </a:p>
          <a:p>
            <a:pPr marL="457200" lvl="1" indent="0" eaLnBrk="1" hangingPunct="1">
              <a:buFont typeface="Wingdings 2" pitchFamily="18" charset="2"/>
              <a:buNone/>
            </a:pPr>
            <a:endParaRPr lang="en-US" sz="3600">
              <a:latin typeface="Constantia" pitchFamily="18" charset="0"/>
            </a:endParaRPr>
          </a:p>
          <a:p>
            <a:pPr marL="457200" lvl="1" indent="0" eaLnBrk="1" hangingPunct="1">
              <a:buFont typeface="Wingdings 2" pitchFamily="18" charset="2"/>
              <a:buNone/>
            </a:pPr>
            <a:endParaRPr lang="en-US" sz="3600">
              <a:latin typeface="Constantia" pitchFamily="18" charset="0"/>
            </a:endParaRPr>
          </a:p>
        </p:txBody>
      </p:sp>
      <p:pic>
        <p:nvPicPr>
          <p:cNvPr id="28675" name="Picture 4" descr="ra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124200"/>
            <a:ext cx="3081338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838200"/>
            <a:ext cx="7851648" cy="1143000"/>
          </a:xfrm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Sudden Illness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2057400"/>
            <a:ext cx="8686800" cy="4495800"/>
          </a:xfrm>
        </p:spPr>
        <p:txBody>
          <a:bodyPr lIns="0" rIns="18288"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en-US" sz="3600" b="1">
                <a:solidFill>
                  <a:srgbClr val="CC0000"/>
                </a:solidFill>
                <a:latin typeface="Constantia" pitchFamily="18" charset="0"/>
              </a:rPr>
              <a:t>Anaphylaxis</a:t>
            </a:r>
          </a:p>
          <a:p>
            <a:pPr marL="0" indent="0" eaLnBrk="1" hangingPunct="1"/>
            <a:r>
              <a:rPr lang="en-US" sz="3600" b="1">
                <a:solidFill>
                  <a:srgbClr val="0000FF"/>
                </a:solidFill>
                <a:latin typeface="Constantia" pitchFamily="18" charset="0"/>
              </a:rPr>
              <a:t>Signs &amp; Symptoms</a:t>
            </a:r>
            <a:r>
              <a:rPr lang="en-US" sz="4300">
                <a:solidFill>
                  <a:srgbClr val="0000FF"/>
                </a:solidFill>
                <a:latin typeface="Constantia" pitchFamily="18" charset="0"/>
              </a:rPr>
              <a:t> </a:t>
            </a:r>
          </a:p>
          <a:p>
            <a:pPr marL="457200" lvl="1" indent="0" eaLnBrk="1" hangingPunct="1"/>
            <a:r>
              <a:rPr lang="en-US" sz="3600">
                <a:solidFill>
                  <a:schemeClr val="bg1"/>
                </a:solidFill>
                <a:latin typeface="Constantia" pitchFamily="18" charset="0"/>
              </a:rPr>
              <a:t>Swelling</a:t>
            </a:r>
          </a:p>
          <a:p>
            <a:pPr marL="457200" lvl="1" indent="0" eaLnBrk="1" hangingPunct="1"/>
            <a:r>
              <a:rPr lang="en-US" sz="3600">
                <a:solidFill>
                  <a:schemeClr val="bg1"/>
                </a:solidFill>
                <a:latin typeface="Constantia" pitchFamily="18" charset="0"/>
              </a:rPr>
              <a:t>Low blood pressure</a:t>
            </a:r>
          </a:p>
          <a:p>
            <a:pPr marL="457200" lvl="1" indent="0" eaLnBrk="1" hangingPunct="1"/>
            <a:r>
              <a:rPr lang="en-US" sz="3600">
                <a:solidFill>
                  <a:schemeClr val="bg1"/>
                </a:solidFill>
                <a:latin typeface="Constantia" pitchFamily="18" charset="0"/>
              </a:rPr>
              <a:t>Shock</a:t>
            </a:r>
          </a:p>
          <a:p>
            <a:pPr marL="457200" lvl="1" indent="0" eaLnBrk="1" hangingPunct="1"/>
            <a:r>
              <a:rPr lang="en-US" sz="3600">
                <a:solidFill>
                  <a:schemeClr val="bg1"/>
                </a:solidFill>
                <a:latin typeface="Constantia" pitchFamily="18" charset="0"/>
              </a:rPr>
              <a:t>Scared &amp; Apprehensive</a:t>
            </a:r>
          </a:p>
          <a:p>
            <a:pPr marL="457200" lvl="1" indent="0" eaLnBrk="1" hangingPunct="1">
              <a:buFont typeface="Wingdings 2" pitchFamily="18" charset="2"/>
              <a:buNone/>
            </a:pPr>
            <a:endParaRPr lang="en-US" sz="3600">
              <a:latin typeface="Constantia" pitchFamily="18" charset="0"/>
            </a:endParaRPr>
          </a:p>
          <a:p>
            <a:pPr marL="457200" lvl="1" indent="0" eaLnBrk="1" hangingPunct="1">
              <a:buFont typeface="Wingdings 2" pitchFamily="18" charset="2"/>
              <a:buNone/>
            </a:pPr>
            <a:endParaRPr lang="en-US" sz="3600">
              <a:latin typeface="Constantia" pitchFamily="18" charset="0"/>
            </a:endParaRPr>
          </a:p>
        </p:txBody>
      </p:sp>
      <p:pic>
        <p:nvPicPr>
          <p:cNvPr id="29699" name="Picture 4" descr="redness &amp; swell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819400"/>
            <a:ext cx="3529013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dirty="0"/>
              <a:t>Sudden Illness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057400"/>
            <a:ext cx="8686800" cy="4495800"/>
          </a:xfrm>
        </p:spPr>
        <p:txBody>
          <a:bodyPr/>
          <a:lstStyle/>
          <a:p>
            <a:pPr marR="0" algn="ctr" eaLnBrk="1" hangingPunct="1"/>
            <a:r>
              <a:rPr lang="en-US" sz="3600" b="1">
                <a:solidFill>
                  <a:srgbClr val="CC0000"/>
                </a:solidFill>
                <a:latin typeface="Constantia" pitchFamily="18" charset="0"/>
              </a:rPr>
              <a:t>Anaphylaxis</a:t>
            </a:r>
          </a:p>
          <a:p>
            <a:pPr lvl="1" algn="l" eaLnBrk="1" hangingPunct="1">
              <a:buFont typeface="Wingdings 2" pitchFamily="18" charset="2"/>
              <a:buChar char=""/>
            </a:pPr>
            <a:r>
              <a:rPr lang="en-US" sz="3600">
                <a:solidFill>
                  <a:srgbClr val="0000FF"/>
                </a:solidFill>
                <a:latin typeface="Constantia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Constantia" pitchFamily="18" charset="0"/>
              </a:rPr>
              <a:t>Care</a:t>
            </a:r>
          </a:p>
          <a:p>
            <a:pPr lvl="1" algn="l" eaLnBrk="1" hangingPunct="1"/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Call 911</a:t>
            </a:r>
          </a:p>
          <a:p>
            <a:pPr lvl="1" algn="l" eaLnBrk="1" hangingPunct="1"/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Victim should rest</a:t>
            </a:r>
          </a:p>
          <a:p>
            <a:pPr lvl="1" algn="l" eaLnBrk="1" hangingPunct="1"/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Monitor ABCs</a:t>
            </a:r>
          </a:p>
          <a:p>
            <a:pPr lvl="1" algn="l" eaLnBrk="1" hangingPunct="1"/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Loosen restrictive clothing</a:t>
            </a:r>
          </a:p>
          <a:p>
            <a:pPr lvl="1" algn="l" eaLnBrk="1" hangingPunct="1"/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Assist victim if he/she has an epinephrine pen</a:t>
            </a:r>
          </a:p>
          <a:p>
            <a:pPr lvl="1" algn="l" eaLnBrk="1" hangingPunct="1"/>
            <a:endParaRPr lang="en-US" sz="3200">
              <a:latin typeface="Constantia" pitchFamily="18" charset="0"/>
            </a:endParaRPr>
          </a:p>
        </p:txBody>
      </p:sp>
      <p:pic>
        <p:nvPicPr>
          <p:cNvPr id="30723" name="Picture 2" descr="C:\Users\George\Desktop\Sudden Illness\EpiPen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6388" y="2667000"/>
            <a:ext cx="375761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2212975" cy="1447800"/>
          </a:xfrm>
        </p:spPr>
        <p:txBody>
          <a:bodyPr lIns="45720" rIns="45720" bIns="45720"/>
          <a:lstStyle/>
          <a:p>
            <a:pPr algn="ctr" eaLnBrk="1" hangingPunct="1"/>
            <a:r>
              <a:rPr lang="en-US" sz="4400" b="1">
                <a:solidFill>
                  <a:srgbClr val="F7C843"/>
                </a:solidFill>
                <a:latin typeface="Calibri" pitchFamily="34" charset="0"/>
              </a:rPr>
              <a:t>Sudden Illness</a:t>
            </a:r>
          </a:p>
        </p:txBody>
      </p:sp>
      <p:sp>
        <p:nvSpPr>
          <p:cNvPr id="31746" name="Subtitle 2"/>
          <p:cNvSpPr>
            <a:spLocks noGrp="1"/>
          </p:cNvSpPr>
          <p:nvPr>
            <p:ph type="body" sz="half" idx="4294967295"/>
          </p:nvPr>
        </p:nvSpPr>
        <p:spPr>
          <a:xfrm>
            <a:off x="0" y="1981200"/>
            <a:ext cx="3810000" cy="4648200"/>
          </a:xfrm>
        </p:spPr>
        <p:txBody>
          <a:bodyPr lIns="64008" rIns="45720"/>
          <a:lstStyle/>
          <a:p>
            <a:pPr marL="0" indent="0" algn="ctr" eaLnBrk="1" hangingPunct="1">
              <a:lnSpc>
                <a:spcPct val="80000"/>
              </a:lnSpc>
              <a:spcBef>
                <a:spcPts val="250"/>
              </a:spcBef>
              <a:buFontTx/>
              <a:buNone/>
            </a:pPr>
            <a:r>
              <a:rPr lang="en-US" sz="3600" b="1">
                <a:solidFill>
                  <a:srgbClr val="0000FF"/>
                </a:solidFill>
                <a:latin typeface="Constantia" pitchFamily="18" charset="0"/>
              </a:rPr>
              <a:t>Terminology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250"/>
              </a:spcBef>
              <a:buFontTx/>
              <a:buNone/>
            </a:pPr>
            <a:endParaRPr lang="en-US" sz="2800" b="1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250"/>
              </a:spcBef>
              <a:buFontTx/>
              <a:buNone/>
            </a:pPr>
            <a:r>
              <a:rPr lang="en-US" sz="3600" b="1">
                <a:solidFill>
                  <a:srgbClr val="CC0000"/>
                </a:solidFill>
                <a:latin typeface="Constantia" pitchFamily="18" charset="0"/>
              </a:rPr>
              <a:t>Diabetes</a:t>
            </a:r>
            <a:endParaRPr lang="en-US" sz="3600" b="1">
              <a:solidFill>
                <a:srgbClr val="7030A0"/>
              </a:solidFill>
              <a:latin typeface="Constantia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250"/>
              </a:spcBef>
              <a:buFontTx/>
              <a:buNone/>
            </a:pPr>
            <a:endParaRPr lang="en-US" sz="2800" b="1">
              <a:solidFill>
                <a:srgbClr val="7030A0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250"/>
              </a:spcBef>
              <a:buFontTx/>
              <a:buNone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Disease in which the body cannot produce enough insulin to control </a:t>
            </a:r>
          </a:p>
          <a:p>
            <a:pPr marL="0" indent="0" eaLnBrk="1" hangingPunct="1">
              <a:lnSpc>
                <a:spcPct val="80000"/>
              </a:lnSpc>
              <a:spcBef>
                <a:spcPts val="250"/>
              </a:spcBef>
              <a:buFontTx/>
              <a:buNone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the amount of sugar in the blood.</a:t>
            </a:r>
          </a:p>
        </p:txBody>
      </p:sp>
      <p:pic>
        <p:nvPicPr>
          <p:cNvPr id="31748" name="Picture 2" descr="C:\Users\George\Desktop\Sudden Illness\diabete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63779">
            <a:off x="4065588" y="1617663"/>
            <a:ext cx="4519612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3657600" y="60960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Insulin regulates blood sugar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dirty="0"/>
              <a:t>Sudden Illness</a:t>
            </a:r>
          </a:p>
        </p:txBody>
      </p:sp>
      <p:sp>
        <p:nvSpPr>
          <p:cNvPr id="32770" name="Subtitle 2"/>
          <p:cNvSpPr>
            <a:spLocks noGrp="1"/>
          </p:cNvSpPr>
          <p:nvPr>
            <p:ph type="subTitle" idx="1"/>
          </p:nvPr>
        </p:nvSpPr>
        <p:spPr>
          <a:xfrm>
            <a:off x="228600" y="2057400"/>
            <a:ext cx="8686800" cy="4648200"/>
          </a:xfrm>
        </p:spPr>
        <p:txBody>
          <a:bodyPr/>
          <a:lstStyle/>
          <a:p>
            <a:pPr marR="0" algn="ctr" eaLnBrk="1" hangingPunct="1"/>
            <a:r>
              <a:rPr lang="en-US" sz="3900" b="1">
                <a:solidFill>
                  <a:srgbClr val="CC0000"/>
                </a:solidFill>
                <a:latin typeface="Constantia" pitchFamily="18" charset="0"/>
              </a:rPr>
              <a:t>Diabetes</a:t>
            </a:r>
          </a:p>
          <a:p>
            <a:pPr marR="0" algn="l" eaLnBrk="1" hangingPunct="1">
              <a:buFont typeface="Wingdings 2" pitchFamily="18" charset="2"/>
              <a:buChar char=""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Most diabetic emergencies are due to too </a:t>
            </a:r>
          </a:p>
          <a:p>
            <a:pPr marR="0" algn="l" eaLnBrk="1" hangingPunct="1"/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   much insulin in body &amp; not enough sugar</a:t>
            </a:r>
          </a:p>
          <a:p>
            <a:pPr marR="0" algn="l" eaLnBrk="1" hangingPunct="1">
              <a:buFont typeface="Wingdings 2" pitchFamily="18" charset="2"/>
              <a:buChar char=""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Victims will get drowsy, confused and not </a:t>
            </a:r>
          </a:p>
          <a:p>
            <a:pPr marR="0" algn="l" eaLnBrk="1" hangingPunct="1"/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   feel well</a:t>
            </a:r>
          </a:p>
          <a:p>
            <a:pPr marR="0" algn="l" eaLnBrk="1" hangingPunct="1"/>
            <a:endParaRPr lang="en-US" sz="3200">
              <a:solidFill>
                <a:srgbClr val="F1D77F"/>
              </a:solidFill>
              <a:latin typeface="Constantia" pitchFamily="18" charset="0"/>
            </a:endParaRPr>
          </a:p>
        </p:txBody>
      </p:sp>
      <p:pic>
        <p:nvPicPr>
          <p:cNvPr id="32771" name="Picture 4" descr="diabetes S &amp; 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419600"/>
            <a:ext cx="26781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dirty="0"/>
              <a:t>Sudden Illness</a:t>
            </a:r>
          </a:p>
        </p:txBody>
      </p:sp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228600" y="2209800"/>
            <a:ext cx="8686800" cy="4495800"/>
          </a:xfrm>
        </p:spPr>
        <p:txBody>
          <a:bodyPr/>
          <a:lstStyle/>
          <a:p>
            <a:pPr marR="0" algn="ctr" eaLnBrk="1" hangingPunct="1">
              <a:lnSpc>
                <a:spcPct val="80000"/>
              </a:lnSpc>
            </a:pPr>
            <a:r>
              <a:rPr lang="en-US" sz="3200" b="1">
                <a:solidFill>
                  <a:srgbClr val="FFCC00"/>
                </a:solidFill>
                <a:latin typeface="Constantia" pitchFamily="18" charset="0"/>
              </a:rPr>
              <a:t>Students will be able to: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1. Identify general signals of sudden illness.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2. Identify signals and steps for care of specific   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    illness including fainting, stroke, seizure, 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    poisonings, allergic reactions and diabetes.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3. Identify signals of heat illness and provide 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    care.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4. Identify signals of cold illness and provide 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    care</a:t>
            </a:r>
            <a:r>
              <a:rPr lang="en-US" sz="2800">
                <a:solidFill>
                  <a:schemeClr val="bg1"/>
                </a:solidFill>
                <a:latin typeface="Constanti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838200"/>
            <a:ext cx="7851648" cy="1143000"/>
          </a:xfrm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Sudden Illness</a:t>
            </a:r>
          </a:p>
        </p:txBody>
      </p:sp>
      <p:sp>
        <p:nvSpPr>
          <p:cNvPr id="33794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2057400"/>
            <a:ext cx="8686800" cy="4648200"/>
          </a:xfrm>
        </p:spPr>
        <p:txBody>
          <a:bodyPr lIns="0" rIns="18288"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en-US" sz="3600" b="1">
                <a:solidFill>
                  <a:srgbClr val="CC0000"/>
                </a:solidFill>
                <a:latin typeface="Constantia" pitchFamily="18" charset="0"/>
              </a:rPr>
              <a:t>Diabetes</a:t>
            </a:r>
          </a:p>
          <a:p>
            <a:pPr marL="0" indent="0" eaLnBrk="1" hangingPunct="1"/>
            <a:r>
              <a:rPr lang="en-US" sz="3600" b="1">
                <a:solidFill>
                  <a:srgbClr val="0000FF"/>
                </a:solidFill>
                <a:latin typeface="Constantia" pitchFamily="18" charset="0"/>
              </a:rPr>
              <a:t> Care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Give victim some form of sugar (juice, soda)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Call 911</a:t>
            </a:r>
          </a:p>
          <a:p>
            <a:pPr marL="457200" lvl="1" indent="0" eaLnBrk="1" hangingPunct="1">
              <a:buFont typeface="Wingdings 2" pitchFamily="18" charset="2"/>
              <a:buNone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If no improvement</a:t>
            </a:r>
          </a:p>
          <a:p>
            <a:pPr marL="457200" lvl="1" indent="0" eaLnBrk="1" hangingPunct="1">
              <a:buFont typeface="Wingdings 2" pitchFamily="18" charset="2"/>
              <a:buNone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If no sugar available</a:t>
            </a:r>
          </a:p>
          <a:p>
            <a:pPr marL="457200" lvl="1" indent="0" eaLnBrk="1" hangingPunct="1">
              <a:buFont typeface="Wingdings 2" pitchFamily="18" charset="2"/>
              <a:buNone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If victim goes or is going unconscious</a:t>
            </a:r>
          </a:p>
          <a:p>
            <a:pPr marL="0" indent="0" algn="r" eaLnBrk="1" hangingPunct="1">
              <a:buFont typeface="Wingdings 2" pitchFamily="18" charset="2"/>
              <a:buNone/>
            </a:pPr>
            <a:endParaRPr lang="en-US" sz="2400">
              <a:latin typeface="Constantia" pitchFamily="18" charset="0"/>
            </a:endParaRPr>
          </a:p>
        </p:txBody>
      </p:sp>
      <p:pic>
        <p:nvPicPr>
          <p:cNvPr id="33795" name="Picture 4" descr="ju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4343400"/>
            <a:ext cx="1333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so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962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2212975" cy="1447800"/>
          </a:xfrm>
        </p:spPr>
        <p:txBody>
          <a:bodyPr lIns="45720" rIns="45720" bIns="45720"/>
          <a:lstStyle/>
          <a:p>
            <a:pPr algn="ctr" eaLnBrk="1" hangingPunct="1"/>
            <a:r>
              <a:rPr lang="en-US" sz="4400" b="1">
                <a:solidFill>
                  <a:srgbClr val="F7C843"/>
                </a:solidFill>
                <a:latin typeface="Calibri" pitchFamily="34" charset="0"/>
              </a:rPr>
              <a:t>Sudden Illness</a:t>
            </a:r>
          </a:p>
        </p:txBody>
      </p:sp>
      <p:sp>
        <p:nvSpPr>
          <p:cNvPr id="34818" name="Subtitle 2"/>
          <p:cNvSpPr>
            <a:spLocks noGrp="1"/>
          </p:cNvSpPr>
          <p:nvPr>
            <p:ph type="body" sz="half" idx="4294967295"/>
          </p:nvPr>
        </p:nvSpPr>
        <p:spPr>
          <a:xfrm>
            <a:off x="152400" y="1600200"/>
            <a:ext cx="2971800" cy="5105400"/>
          </a:xfrm>
        </p:spPr>
        <p:txBody>
          <a:bodyPr lIns="64008" rIns="45720"/>
          <a:lstStyle/>
          <a:p>
            <a:pPr marL="0" indent="0" algn="ctr" eaLnBrk="1" hangingPunct="1">
              <a:lnSpc>
                <a:spcPct val="90000"/>
              </a:lnSpc>
              <a:spcBef>
                <a:spcPts val="250"/>
              </a:spcBef>
              <a:buFontTx/>
              <a:buNone/>
            </a:pPr>
            <a:r>
              <a:rPr lang="en-US" sz="3600" b="1">
                <a:solidFill>
                  <a:srgbClr val="FF0000"/>
                </a:solidFill>
                <a:latin typeface="Constantia" pitchFamily="18" charset="0"/>
              </a:rPr>
              <a:t>Terminology</a:t>
            </a:r>
          </a:p>
          <a:p>
            <a:pPr marL="0" indent="0" eaLnBrk="1" hangingPunct="1">
              <a:lnSpc>
                <a:spcPct val="90000"/>
              </a:lnSpc>
              <a:spcBef>
                <a:spcPts val="250"/>
              </a:spcBef>
              <a:buFontTx/>
              <a:buNone/>
            </a:pPr>
            <a:r>
              <a:rPr lang="en-US" sz="3600" b="1">
                <a:solidFill>
                  <a:srgbClr val="0000FF"/>
                </a:solidFill>
                <a:latin typeface="Constantia" pitchFamily="18" charset="0"/>
              </a:rPr>
              <a:t>Heat Illness</a:t>
            </a:r>
          </a:p>
          <a:p>
            <a:pPr marL="0" indent="0" eaLnBrk="1" hangingPunct="1">
              <a:lnSpc>
                <a:spcPct val="90000"/>
              </a:lnSpc>
              <a:spcBef>
                <a:spcPts val="250"/>
              </a:spcBef>
              <a:buFontTx/>
              <a:buNone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Elevated body temperature due to dehydration, physical activity &amp; hot &amp;/or humid environmental</a:t>
            </a:r>
            <a:r>
              <a:rPr lang="en-US" sz="280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conditions.</a:t>
            </a:r>
          </a:p>
        </p:txBody>
      </p:sp>
      <p:sp>
        <p:nvSpPr>
          <p:cNvPr id="34819" name="Picture Placeholder 3"/>
          <p:cNvSpPr>
            <a:spLocks noGrp="1"/>
          </p:cNvSpPr>
          <p:nvPr>
            <p:ph type="pic" idx="4294967295"/>
          </p:nvPr>
        </p:nvSpPr>
        <p:spPr>
          <a:xfrm rot="420000">
            <a:off x="3486150" y="1200150"/>
            <a:ext cx="4618038" cy="3930650"/>
          </a:xfrm>
          <a:solidFill>
            <a:schemeClr val="bg2"/>
          </a:solidFill>
          <a:ln w="3000" cap="rnd">
            <a:solidFill>
              <a:srgbClr val="C0C0C0"/>
            </a:solidFill>
            <a:round/>
          </a:ln>
        </p:spPr>
      </p:sp>
      <p:pic>
        <p:nvPicPr>
          <p:cNvPr id="34820" name="Picture 2" descr="C:\Users\George\Desktop\Sudden Illness\homepag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33761">
            <a:off x="3276600" y="685800"/>
            <a:ext cx="5483225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2212975" cy="1447800"/>
          </a:xfrm>
        </p:spPr>
        <p:txBody>
          <a:bodyPr lIns="45720" rIns="45720" bIns="45720"/>
          <a:lstStyle/>
          <a:p>
            <a:pPr algn="ctr" eaLnBrk="1" hangingPunct="1"/>
            <a:r>
              <a:rPr lang="en-US" sz="4400" b="1">
                <a:solidFill>
                  <a:srgbClr val="F7C843"/>
                </a:solidFill>
                <a:latin typeface="Calibri" pitchFamily="34" charset="0"/>
              </a:rPr>
              <a:t>Sudden Illness</a:t>
            </a:r>
          </a:p>
        </p:txBody>
      </p:sp>
      <p:sp>
        <p:nvSpPr>
          <p:cNvPr id="35842" name="Subtitle 2"/>
          <p:cNvSpPr>
            <a:spLocks noGrp="1"/>
          </p:cNvSpPr>
          <p:nvPr>
            <p:ph type="body" sz="half" idx="4294967295"/>
          </p:nvPr>
        </p:nvSpPr>
        <p:spPr>
          <a:xfrm>
            <a:off x="152400" y="1600200"/>
            <a:ext cx="2971800" cy="5105400"/>
          </a:xfrm>
        </p:spPr>
        <p:txBody>
          <a:bodyPr lIns="64008" rIns="45720"/>
          <a:lstStyle/>
          <a:p>
            <a:pPr marL="0" indent="0" algn="ctr" eaLnBrk="1" hangingPunct="1">
              <a:spcBef>
                <a:spcPts val="250"/>
              </a:spcBef>
              <a:buFontTx/>
              <a:buNone/>
            </a:pPr>
            <a:r>
              <a:rPr lang="en-US" sz="3600" b="1">
                <a:solidFill>
                  <a:srgbClr val="FF0000"/>
                </a:solidFill>
                <a:latin typeface="Constantia" pitchFamily="18" charset="0"/>
              </a:rPr>
              <a:t>Terminology</a:t>
            </a:r>
          </a:p>
          <a:p>
            <a:pPr marL="0" indent="0" eaLnBrk="1" hangingPunct="1">
              <a:spcBef>
                <a:spcPts val="250"/>
              </a:spcBef>
              <a:buFontTx/>
              <a:buNone/>
            </a:pPr>
            <a:r>
              <a:rPr lang="en-US" sz="3600" b="1">
                <a:solidFill>
                  <a:srgbClr val="0000FF"/>
                </a:solidFill>
                <a:latin typeface="Constantia" pitchFamily="18" charset="0"/>
              </a:rPr>
              <a:t>Heat Illness</a:t>
            </a:r>
          </a:p>
          <a:p>
            <a:pPr marL="0" indent="0" eaLnBrk="1" hangingPunct="1">
              <a:spcBef>
                <a:spcPts val="250"/>
              </a:spcBef>
              <a:buFontTx/>
              <a:buNone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Can include heat cramp, heat exhaustion or heat stroke and can result in death.</a:t>
            </a:r>
          </a:p>
        </p:txBody>
      </p:sp>
      <p:sp>
        <p:nvSpPr>
          <p:cNvPr id="35843" name="Picture Placeholder 3"/>
          <p:cNvSpPr>
            <a:spLocks noGrp="1"/>
          </p:cNvSpPr>
          <p:nvPr>
            <p:ph idx="4294967295"/>
          </p:nvPr>
        </p:nvSpPr>
        <p:spPr>
          <a:xfrm rot="420000">
            <a:off x="3486150" y="1200150"/>
            <a:ext cx="4618038" cy="3930650"/>
          </a:xfrm>
          <a:solidFill>
            <a:schemeClr val="bg2"/>
          </a:solidFill>
          <a:ln w="3000" cap="rnd">
            <a:solidFill>
              <a:srgbClr val="C0C0C0"/>
            </a:solidFill>
            <a:round/>
          </a:ln>
        </p:spPr>
        <p:txBody>
          <a:bodyPr/>
          <a:lstStyle/>
          <a:p>
            <a:endParaRPr lang="en-US"/>
          </a:p>
        </p:txBody>
      </p:sp>
      <p:pic>
        <p:nvPicPr>
          <p:cNvPr id="35844" name="Picture 2" descr="C:\Users\George\Desktop\Sudden Illness\homepag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33761">
            <a:off x="3276600" y="685800"/>
            <a:ext cx="5483225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2212975" cy="1447800"/>
          </a:xfrm>
        </p:spPr>
        <p:txBody>
          <a:bodyPr lIns="45720" rIns="45720" bIns="45720"/>
          <a:lstStyle/>
          <a:p>
            <a:pPr algn="ctr" eaLnBrk="1" hangingPunct="1"/>
            <a:r>
              <a:rPr lang="en-US" sz="4400" b="1">
                <a:solidFill>
                  <a:srgbClr val="F7C843"/>
                </a:solidFill>
                <a:latin typeface="Calibri" pitchFamily="34" charset="0"/>
              </a:rPr>
              <a:t>Sudden Illness</a:t>
            </a:r>
          </a:p>
        </p:txBody>
      </p:sp>
      <p:sp>
        <p:nvSpPr>
          <p:cNvPr id="36866" name="Subtitle 2"/>
          <p:cNvSpPr>
            <a:spLocks noGrp="1"/>
          </p:cNvSpPr>
          <p:nvPr>
            <p:ph type="body" sz="half" idx="4294967295"/>
          </p:nvPr>
        </p:nvSpPr>
        <p:spPr>
          <a:xfrm>
            <a:off x="152400" y="1981200"/>
            <a:ext cx="2895600" cy="4724400"/>
          </a:xfrm>
        </p:spPr>
        <p:txBody>
          <a:bodyPr lIns="64008" rIns="45720"/>
          <a:lstStyle/>
          <a:p>
            <a:pPr marL="0" indent="0" algn="ctr" eaLnBrk="1" hangingPunct="1">
              <a:lnSpc>
                <a:spcPct val="90000"/>
              </a:lnSpc>
              <a:spcBef>
                <a:spcPts val="250"/>
              </a:spcBef>
              <a:buFontTx/>
              <a:buNone/>
            </a:pPr>
            <a:r>
              <a:rPr lang="en-US" sz="3600" b="1">
                <a:solidFill>
                  <a:srgbClr val="FF0000"/>
                </a:solidFill>
                <a:latin typeface="Constantia" pitchFamily="18" charset="0"/>
              </a:rPr>
              <a:t>Terminology</a:t>
            </a:r>
          </a:p>
          <a:p>
            <a:pPr marL="0" indent="0" eaLnBrk="1" hangingPunct="1">
              <a:lnSpc>
                <a:spcPct val="90000"/>
              </a:lnSpc>
              <a:spcBef>
                <a:spcPts val="250"/>
              </a:spcBef>
              <a:buFontTx/>
              <a:buNone/>
            </a:pPr>
            <a:r>
              <a:rPr lang="en-US" sz="3300" b="1">
                <a:solidFill>
                  <a:srgbClr val="0000FF"/>
                </a:solidFill>
                <a:latin typeface="Constantia" pitchFamily="18" charset="0"/>
              </a:rPr>
              <a:t>Heat Cramps</a:t>
            </a:r>
          </a:p>
          <a:p>
            <a:pPr marL="0" indent="0" eaLnBrk="1" hangingPunct="1">
              <a:lnSpc>
                <a:spcPct val="90000"/>
              </a:lnSpc>
              <a:spcBef>
                <a:spcPts val="250"/>
              </a:spcBef>
              <a:buFontTx/>
              <a:buNone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Involuntary muscle contractions that are caused by a combination of dehydration and fatigue.</a:t>
            </a:r>
          </a:p>
        </p:txBody>
      </p:sp>
      <p:sp>
        <p:nvSpPr>
          <p:cNvPr id="36867" name="Picture Placeholder 3"/>
          <p:cNvSpPr>
            <a:spLocks noGrp="1"/>
          </p:cNvSpPr>
          <p:nvPr>
            <p:ph type="pic" idx="4294967295"/>
          </p:nvPr>
        </p:nvSpPr>
        <p:spPr>
          <a:xfrm rot="420000">
            <a:off x="3486150" y="1200150"/>
            <a:ext cx="4618038" cy="3930650"/>
          </a:xfrm>
          <a:solidFill>
            <a:schemeClr val="bg2"/>
          </a:solidFill>
          <a:ln w="3000" cap="rnd">
            <a:solidFill>
              <a:srgbClr val="C0C0C0"/>
            </a:solidFill>
            <a:round/>
          </a:ln>
        </p:spPr>
      </p:sp>
      <p:pic>
        <p:nvPicPr>
          <p:cNvPr id="36868" name="Picture 2" descr="C:\Users\George\Desktop\Sudden Illness\muscle_cramp_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2040">
            <a:off x="3200400" y="914400"/>
            <a:ext cx="5715000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3733800" y="6096000"/>
            <a:ext cx="502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Constantia" pitchFamily="18" charset="0"/>
              </a:rPr>
              <a:t>First sign of heat illness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775" y="258762"/>
            <a:ext cx="7851648" cy="114300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dirty="0"/>
              <a:t>Sudden Illness</a:t>
            </a:r>
          </a:p>
        </p:txBody>
      </p:sp>
      <p:sp>
        <p:nvSpPr>
          <p:cNvPr id="37890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854950" cy="5105400"/>
          </a:xfrm>
        </p:spPr>
        <p:txBody>
          <a:bodyPr/>
          <a:lstStyle/>
          <a:p>
            <a:pPr marR="0" algn="ctr" eaLnBrk="1" hangingPunct="1"/>
            <a:r>
              <a:rPr lang="en-US" sz="4400" b="1">
                <a:solidFill>
                  <a:srgbClr val="FFC000"/>
                </a:solidFill>
                <a:latin typeface="Constantia" pitchFamily="18" charset="0"/>
              </a:rPr>
              <a:t> </a:t>
            </a:r>
            <a:r>
              <a:rPr lang="en-US" sz="3600" b="1">
                <a:solidFill>
                  <a:srgbClr val="CC0000"/>
                </a:solidFill>
                <a:latin typeface="Constantia" pitchFamily="18" charset="0"/>
              </a:rPr>
              <a:t>Heat Cramps</a:t>
            </a:r>
          </a:p>
          <a:p>
            <a:pPr lvl="1" algn="l" eaLnBrk="1" hangingPunct="1">
              <a:buFont typeface="Wingdings 2" pitchFamily="18" charset="2"/>
              <a:buChar char=""/>
            </a:pPr>
            <a:r>
              <a:rPr lang="en-US" sz="3200">
                <a:latin typeface="Constantia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Constantia" pitchFamily="18" charset="0"/>
              </a:rPr>
              <a:t>Care</a:t>
            </a:r>
          </a:p>
          <a:p>
            <a:pPr lvl="1" algn="l" eaLnBrk="1" hangingPunct="1"/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Stretch/massage muscle</a:t>
            </a:r>
          </a:p>
          <a:p>
            <a:pPr lvl="1" algn="l" eaLnBrk="1" hangingPunct="1"/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Drink plenty of cold fluids</a:t>
            </a:r>
          </a:p>
          <a:p>
            <a:pPr lvl="1" algn="l" eaLnBrk="1" hangingPunct="1"/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Rest</a:t>
            </a:r>
          </a:p>
        </p:txBody>
      </p:sp>
      <p:pic>
        <p:nvPicPr>
          <p:cNvPr id="37891" name="Picture 2" descr="C:\Users\George\Desktop\Sudden Illness\cramp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9275" y="2990850"/>
            <a:ext cx="28384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3" descr="C:\Users\George\Desktop\Sudden Illness\heat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114800"/>
            <a:ext cx="3048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2212975" cy="1447800"/>
          </a:xfrm>
        </p:spPr>
        <p:txBody>
          <a:bodyPr lIns="45720" rIns="45720" bIns="45720"/>
          <a:lstStyle/>
          <a:p>
            <a:pPr algn="ctr" eaLnBrk="1" hangingPunct="1"/>
            <a:r>
              <a:rPr lang="en-US" sz="4400" b="1">
                <a:solidFill>
                  <a:srgbClr val="F7C843"/>
                </a:solidFill>
                <a:latin typeface="Calibri" pitchFamily="34" charset="0"/>
              </a:rPr>
              <a:t>Sudden Illness</a:t>
            </a:r>
          </a:p>
        </p:txBody>
      </p:sp>
      <p:sp>
        <p:nvSpPr>
          <p:cNvPr id="38914" name="Subtitle 2"/>
          <p:cNvSpPr>
            <a:spLocks noGrp="1"/>
          </p:cNvSpPr>
          <p:nvPr>
            <p:ph type="body" sz="half" idx="4294967295"/>
          </p:nvPr>
        </p:nvSpPr>
        <p:spPr>
          <a:xfrm>
            <a:off x="152400" y="1600200"/>
            <a:ext cx="3276600" cy="5105400"/>
          </a:xfrm>
        </p:spPr>
        <p:txBody>
          <a:bodyPr lIns="64008" rIns="45720"/>
          <a:lstStyle/>
          <a:p>
            <a:pPr marL="0" indent="0" algn="ctr" eaLnBrk="1" hangingPunct="1">
              <a:lnSpc>
                <a:spcPct val="90000"/>
              </a:lnSpc>
              <a:spcBef>
                <a:spcPts val="250"/>
              </a:spcBef>
              <a:buFontTx/>
              <a:buNone/>
            </a:pPr>
            <a:r>
              <a:rPr lang="en-US" sz="3200" b="1">
                <a:solidFill>
                  <a:srgbClr val="FF0000"/>
                </a:solidFill>
                <a:latin typeface="Constantia" pitchFamily="18" charset="0"/>
              </a:rPr>
              <a:t>Terminology</a:t>
            </a:r>
          </a:p>
          <a:p>
            <a:pPr marL="0" indent="0" eaLnBrk="1" hangingPunct="1">
              <a:lnSpc>
                <a:spcPct val="90000"/>
              </a:lnSpc>
              <a:spcBef>
                <a:spcPts val="250"/>
              </a:spcBef>
              <a:buFontTx/>
              <a:buNone/>
            </a:pPr>
            <a:r>
              <a:rPr lang="en-US" sz="3200" b="1">
                <a:solidFill>
                  <a:srgbClr val="0000FF"/>
                </a:solidFill>
                <a:latin typeface="Constantia" pitchFamily="18" charset="0"/>
              </a:rPr>
              <a:t>Heat Exhaustion</a:t>
            </a:r>
          </a:p>
          <a:p>
            <a:pPr marL="0" indent="0" eaLnBrk="1" hangingPunct="1">
              <a:lnSpc>
                <a:spcPct val="90000"/>
              </a:lnSpc>
              <a:spcBef>
                <a:spcPts val="250"/>
              </a:spcBef>
              <a:buFontTx/>
              <a:buNone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Condition in which victim appears exhausted </a:t>
            </a:r>
          </a:p>
          <a:p>
            <a:pPr marL="0" indent="0" eaLnBrk="1" hangingPunct="1">
              <a:lnSpc>
                <a:spcPct val="90000"/>
              </a:lnSpc>
              <a:spcBef>
                <a:spcPts val="250"/>
              </a:spcBef>
              <a:buFontTx/>
              <a:buNone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due to dehydration, sweating &amp; electrolyte loss. </a:t>
            </a:r>
          </a:p>
        </p:txBody>
      </p:sp>
      <p:sp>
        <p:nvSpPr>
          <p:cNvPr id="38915" name="Picture Placeholder 3"/>
          <p:cNvSpPr>
            <a:spLocks noGrp="1"/>
          </p:cNvSpPr>
          <p:nvPr>
            <p:ph type="pic" idx="4294967295"/>
          </p:nvPr>
        </p:nvSpPr>
        <p:spPr>
          <a:xfrm rot="420000">
            <a:off x="3486150" y="1200150"/>
            <a:ext cx="4618038" cy="3930650"/>
          </a:xfrm>
          <a:solidFill>
            <a:schemeClr val="bg2"/>
          </a:solidFill>
          <a:ln w="3000" cap="rnd">
            <a:solidFill>
              <a:srgbClr val="C0C0C0"/>
            </a:solidFill>
            <a:round/>
          </a:ln>
        </p:spPr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4267200" y="60198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8" name="Picture 2" descr="C:\Users\George\Desktop\Sudden Illness\heat-exhaustion-1[1].gif">
            <a:extLst>
              <a:ext uri="{FF2B5EF4-FFF2-40B4-BE49-F238E27FC236}">
                <a16:creationId xmlns:a16="http://schemas.microsoft.com/office/drawing/2014/main" id="{CCD4D0D4-65AF-47E6-A208-403E7879A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83462">
            <a:off x="3503613" y="542925"/>
            <a:ext cx="5233987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2212975" cy="1447800"/>
          </a:xfrm>
        </p:spPr>
        <p:txBody>
          <a:bodyPr lIns="45720" rIns="45720" bIns="45720"/>
          <a:lstStyle/>
          <a:p>
            <a:pPr algn="ctr" eaLnBrk="1" hangingPunct="1"/>
            <a:r>
              <a:rPr lang="en-US" sz="4400" b="1">
                <a:solidFill>
                  <a:srgbClr val="F7C843"/>
                </a:solidFill>
                <a:latin typeface="Calibri" pitchFamily="34" charset="0"/>
              </a:rPr>
              <a:t>Sudden Illness</a:t>
            </a:r>
          </a:p>
        </p:txBody>
      </p:sp>
      <p:sp>
        <p:nvSpPr>
          <p:cNvPr id="39938" name="Subtitle 2"/>
          <p:cNvSpPr>
            <a:spLocks noGrp="1"/>
          </p:cNvSpPr>
          <p:nvPr>
            <p:ph type="body" sz="half" idx="4294967295"/>
          </p:nvPr>
        </p:nvSpPr>
        <p:spPr>
          <a:xfrm>
            <a:off x="152400" y="1600200"/>
            <a:ext cx="2971800" cy="5105400"/>
          </a:xfrm>
        </p:spPr>
        <p:txBody>
          <a:bodyPr lIns="64008" rIns="45720"/>
          <a:lstStyle/>
          <a:p>
            <a:pPr marL="0" indent="0" eaLnBrk="1" hangingPunct="1">
              <a:spcBef>
                <a:spcPts val="250"/>
              </a:spcBef>
              <a:buFontTx/>
              <a:buNone/>
            </a:pPr>
            <a:r>
              <a:rPr lang="en-US" sz="3200" b="1" dirty="0">
                <a:solidFill>
                  <a:srgbClr val="0000FF"/>
                </a:solidFill>
                <a:latin typeface="Constantia" pitchFamily="18" charset="0"/>
              </a:rPr>
              <a:t>Heat Exhaustion</a:t>
            </a:r>
          </a:p>
          <a:p>
            <a:pPr marL="0" indent="0" eaLnBrk="1" hangingPunct="1">
              <a:spcBef>
                <a:spcPts val="250"/>
              </a:spcBef>
              <a:buFontTx/>
              <a:buNone/>
            </a:pPr>
            <a:r>
              <a:rPr lang="en-US" sz="3200" b="1" dirty="0">
                <a:solidFill>
                  <a:srgbClr val="0000FF"/>
                </a:solidFill>
                <a:latin typeface="Constantia" pitchFamily="18" charset="0"/>
              </a:rPr>
              <a:t>S &amp; S</a:t>
            </a:r>
          </a:p>
          <a:p>
            <a:pPr marL="0" indent="0" eaLnBrk="1" hangingPunct="1">
              <a:spcBef>
                <a:spcPts val="250"/>
              </a:spcBef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Constantia" pitchFamily="18" charset="0"/>
              </a:rPr>
              <a:t>Fatigue</a:t>
            </a:r>
          </a:p>
          <a:p>
            <a:pPr marL="0" indent="0" eaLnBrk="1" hangingPunct="1">
              <a:spcBef>
                <a:spcPts val="250"/>
              </a:spcBef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Constantia" pitchFamily="18" charset="0"/>
              </a:rPr>
              <a:t>Dizziness</a:t>
            </a:r>
          </a:p>
          <a:p>
            <a:pPr marL="0" indent="0" eaLnBrk="1" hangingPunct="1">
              <a:spcBef>
                <a:spcPts val="250"/>
              </a:spcBef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Constantia" pitchFamily="18" charset="0"/>
              </a:rPr>
              <a:t>Headache</a:t>
            </a:r>
          </a:p>
          <a:p>
            <a:pPr marL="0" indent="0" eaLnBrk="1" hangingPunct="1">
              <a:spcBef>
                <a:spcPts val="250"/>
              </a:spcBef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Constantia" pitchFamily="18" charset="0"/>
              </a:rPr>
              <a:t>Sweaty, moist</a:t>
            </a:r>
          </a:p>
          <a:p>
            <a:pPr marL="0" indent="0" eaLnBrk="1" hangingPunct="1">
              <a:spcBef>
                <a:spcPts val="250"/>
              </a:spcBef>
              <a:buFont typeface="Wingdings" pitchFamily="2" charset="2"/>
              <a:buNone/>
            </a:pPr>
            <a:r>
              <a:rPr lang="en-US" sz="3200" dirty="0">
                <a:solidFill>
                  <a:schemeClr val="bg1"/>
                </a:solidFill>
                <a:latin typeface="Constantia" pitchFamily="18" charset="0"/>
              </a:rPr>
              <a:t>  skin</a:t>
            </a:r>
          </a:p>
          <a:p>
            <a:pPr marL="0" indent="0" eaLnBrk="1" hangingPunct="1">
              <a:spcBef>
                <a:spcPts val="250"/>
              </a:spcBef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Constantia" pitchFamily="18" charset="0"/>
              </a:rPr>
              <a:t>Nausea</a:t>
            </a:r>
          </a:p>
          <a:p>
            <a:pPr marL="0" indent="0" eaLnBrk="1" hangingPunct="1">
              <a:spcBef>
                <a:spcPts val="250"/>
              </a:spcBef>
              <a:buFontTx/>
              <a:buNone/>
            </a:pPr>
            <a:endParaRPr lang="en-US" sz="3200" dirty="0">
              <a:latin typeface="Constantia" pitchFamily="18" charset="0"/>
            </a:endParaRPr>
          </a:p>
        </p:txBody>
      </p:sp>
      <p:sp>
        <p:nvSpPr>
          <p:cNvPr id="39939" name="Picture Placeholder 3"/>
          <p:cNvSpPr>
            <a:spLocks noGrp="1"/>
          </p:cNvSpPr>
          <p:nvPr>
            <p:ph idx="4294967295"/>
          </p:nvPr>
        </p:nvSpPr>
        <p:spPr>
          <a:xfrm rot="420000">
            <a:off x="3486150" y="1200150"/>
            <a:ext cx="4618038" cy="3930650"/>
          </a:xfrm>
          <a:solidFill>
            <a:schemeClr val="bg2"/>
          </a:solidFill>
          <a:ln w="3000" cap="rnd">
            <a:solidFill>
              <a:srgbClr val="C0C0C0"/>
            </a:solidFill>
            <a:rou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2" descr="C:\Users\George\Desktop\Sudden Illness\heat-exhaustion-1[1].gif">
            <a:extLst>
              <a:ext uri="{FF2B5EF4-FFF2-40B4-BE49-F238E27FC236}">
                <a16:creationId xmlns:a16="http://schemas.microsoft.com/office/drawing/2014/main" id="{07A46CAD-77A1-4893-80C1-BDD1D4B25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83462">
            <a:off x="3503613" y="542925"/>
            <a:ext cx="5233987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2819400" y="6019800"/>
            <a:ext cx="601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C0000"/>
                </a:solidFill>
                <a:latin typeface="Constantia" pitchFamily="18" charset="0"/>
              </a:rPr>
              <a:t>More severe than heat cramps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2212975" cy="1447800"/>
          </a:xfrm>
        </p:spPr>
        <p:txBody>
          <a:bodyPr lIns="45720" rIns="45720" bIns="45720"/>
          <a:lstStyle/>
          <a:p>
            <a:pPr algn="ctr" eaLnBrk="1" hangingPunct="1"/>
            <a:r>
              <a:rPr lang="en-US" sz="4400" b="1">
                <a:solidFill>
                  <a:srgbClr val="F7C843"/>
                </a:solidFill>
                <a:latin typeface="Calibri" pitchFamily="34" charset="0"/>
              </a:rPr>
              <a:t>Sudden Illness</a:t>
            </a:r>
          </a:p>
        </p:txBody>
      </p:sp>
      <p:sp>
        <p:nvSpPr>
          <p:cNvPr id="40962" name="Subtitle 2"/>
          <p:cNvSpPr>
            <a:spLocks noGrp="1"/>
          </p:cNvSpPr>
          <p:nvPr>
            <p:ph type="body" sz="half" idx="4294967295"/>
          </p:nvPr>
        </p:nvSpPr>
        <p:spPr>
          <a:xfrm>
            <a:off x="152400" y="1600200"/>
            <a:ext cx="3200400" cy="5105400"/>
          </a:xfrm>
        </p:spPr>
        <p:txBody>
          <a:bodyPr lIns="64008" rIns="45720"/>
          <a:lstStyle/>
          <a:p>
            <a:pPr marL="0" indent="0" algn="ctr" eaLnBrk="1" hangingPunct="1">
              <a:spcBef>
                <a:spcPts val="250"/>
              </a:spcBef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Constantia" pitchFamily="18" charset="0"/>
              </a:rPr>
              <a:t>Terminology</a:t>
            </a:r>
          </a:p>
          <a:p>
            <a:pPr marL="0" indent="0" eaLnBrk="1" hangingPunct="1">
              <a:spcBef>
                <a:spcPts val="250"/>
              </a:spcBef>
              <a:buFontTx/>
              <a:buNone/>
            </a:pPr>
            <a:r>
              <a:rPr lang="en-US" sz="3200" b="1" dirty="0">
                <a:solidFill>
                  <a:srgbClr val="0000FF"/>
                </a:solidFill>
                <a:latin typeface="Constantia" pitchFamily="18" charset="0"/>
              </a:rPr>
              <a:t>Heat Stroke</a:t>
            </a:r>
          </a:p>
          <a:p>
            <a:pPr marL="0" indent="0" eaLnBrk="1" hangingPunct="1">
              <a:spcBef>
                <a:spcPts val="250"/>
              </a:spcBef>
              <a:buFontTx/>
              <a:buNone/>
            </a:pPr>
            <a:r>
              <a:rPr lang="en-US" sz="3200" dirty="0">
                <a:solidFill>
                  <a:schemeClr val="bg1"/>
                </a:solidFill>
                <a:latin typeface="Constantia" pitchFamily="18" charset="0"/>
              </a:rPr>
              <a:t>Extremely high body temperature that leads to unconsciousness and death. Body can no longer cool itself.</a:t>
            </a:r>
          </a:p>
        </p:txBody>
      </p:sp>
      <p:sp>
        <p:nvSpPr>
          <p:cNvPr id="40963" name="Picture Placeholder 3"/>
          <p:cNvSpPr>
            <a:spLocks noGrp="1"/>
          </p:cNvSpPr>
          <p:nvPr>
            <p:ph type="pic" idx="4294967295"/>
          </p:nvPr>
        </p:nvSpPr>
        <p:spPr>
          <a:xfrm rot="420000">
            <a:off x="3486150" y="1200150"/>
            <a:ext cx="4618038" cy="3930650"/>
          </a:xfrm>
          <a:solidFill>
            <a:schemeClr val="bg2"/>
          </a:solidFill>
          <a:ln w="3000" cap="rnd">
            <a:solidFill>
              <a:srgbClr val="C0C0C0"/>
            </a:solidFill>
            <a:round/>
          </a:ln>
        </p:spPr>
      </p:sp>
      <p:pic>
        <p:nvPicPr>
          <p:cNvPr id="6" name="Picture 2" descr="C:\Users\George\Desktop\Sudden Illness\3p57v385[1].jpg">
            <a:extLst>
              <a:ext uri="{FF2B5EF4-FFF2-40B4-BE49-F238E27FC236}">
                <a16:creationId xmlns:a16="http://schemas.microsoft.com/office/drawing/2014/main" id="{2746C7A2-A999-4799-ADF3-F50DDA4CA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44936">
            <a:off x="3429000" y="457200"/>
            <a:ext cx="5313363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0FED6EF8-E73B-424F-B10B-B5DF3E0F6974}"/>
              </a:ext>
            </a:extLst>
          </p:cNvPr>
          <p:cNvSpPr txBox="1">
            <a:spLocks noChangeArrowheads="1"/>
          </p:cNvSpPr>
          <p:nvPr/>
        </p:nvSpPr>
        <p:spPr bwMode="auto">
          <a:xfrm rot="420000">
            <a:off x="4343400" y="601980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660066"/>
                </a:solidFill>
                <a:latin typeface="Constantia" pitchFamily="18" charset="0"/>
              </a:rPr>
              <a:t>Kory Stringer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2212975" cy="1447800"/>
          </a:xfrm>
        </p:spPr>
        <p:txBody>
          <a:bodyPr lIns="45720" rIns="45720" bIns="45720"/>
          <a:lstStyle/>
          <a:p>
            <a:pPr algn="ctr" eaLnBrk="1" hangingPunct="1"/>
            <a:r>
              <a:rPr lang="en-US" sz="4400" b="1">
                <a:solidFill>
                  <a:srgbClr val="F7C843"/>
                </a:solidFill>
                <a:latin typeface="Calibri" pitchFamily="34" charset="0"/>
              </a:rPr>
              <a:t>Sudden Illness</a:t>
            </a:r>
          </a:p>
        </p:txBody>
      </p:sp>
      <p:sp>
        <p:nvSpPr>
          <p:cNvPr id="41986" name="Subtitle 2"/>
          <p:cNvSpPr>
            <a:spLocks noGrp="1"/>
          </p:cNvSpPr>
          <p:nvPr>
            <p:ph type="body" sz="half" idx="4294967295"/>
          </p:nvPr>
        </p:nvSpPr>
        <p:spPr>
          <a:xfrm>
            <a:off x="152400" y="1600200"/>
            <a:ext cx="3200400" cy="5105400"/>
          </a:xfrm>
        </p:spPr>
        <p:txBody>
          <a:bodyPr lIns="64008" rIns="45720"/>
          <a:lstStyle/>
          <a:p>
            <a:pPr marL="0" indent="0" algn="ctr" eaLnBrk="1" hangingPunct="1">
              <a:lnSpc>
                <a:spcPct val="80000"/>
              </a:lnSpc>
              <a:spcBef>
                <a:spcPts val="250"/>
              </a:spcBef>
              <a:buFontTx/>
              <a:buNone/>
            </a:pPr>
            <a:r>
              <a:rPr lang="en-US" sz="3300" b="1" dirty="0">
                <a:solidFill>
                  <a:srgbClr val="FF0000"/>
                </a:solidFill>
                <a:latin typeface="Constantia" pitchFamily="18" charset="0"/>
              </a:rPr>
              <a:t>Terminology</a:t>
            </a:r>
          </a:p>
          <a:p>
            <a:pPr marL="0" indent="0" eaLnBrk="1" hangingPunct="1">
              <a:lnSpc>
                <a:spcPct val="80000"/>
              </a:lnSpc>
              <a:spcBef>
                <a:spcPts val="250"/>
              </a:spcBef>
              <a:buFontTx/>
              <a:buNone/>
            </a:pPr>
            <a:r>
              <a:rPr lang="en-US" sz="2900" b="1" dirty="0">
                <a:solidFill>
                  <a:srgbClr val="0000FF"/>
                </a:solidFill>
                <a:latin typeface="Constantia" pitchFamily="18" charset="0"/>
              </a:rPr>
              <a:t>Heat Stroke</a:t>
            </a:r>
          </a:p>
          <a:p>
            <a:pPr marL="0" indent="0" eaLnBrk="1" hangingPunct="1">
              <a:lnSpc>
                <a:spcPct val="80000"/>
              </a:lnSpc>
              <a:spcBef>
                <a:spcPts val="250"/>
              </a:spcBef>
              <a:buFontTx/>
              <a:buNone/>
            </a:pPr>
            <a:r>
              <a:rPr lang="en-US" sz="2900" b="1" dirty="0">
                <a:solidFill>
                  <a:srgbClr val="0000FF"/>
                </a:solidFill>
                <a:latin typeface="Constantia" pitchFamily="18" charset="0"/>
              </a:rPr>
              <a:t>S &amp; S</a:t>
            </a:r>
          </a:p>
          <a:p>
            <a:pPr marL="0" indent="0" eaLnBrk="1" hangingPunct="1">
              <a:lnSpc>
                <a:spcPct val="80000"/>
              </a:lnSpc>
              <a:spcBef>
                <a:spcPts val="250"/>
              </a:spcBef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Constantia" pitchFamily="18" charset="0"/>
              </a:rPr>
              <a:t>Dry or moist red</a:t>
            </a:r>
          </a:p>
          <a:p>
            <a:pPr marL="0" indent="0" eaLnBrk="1" hangingPunct="1">
              <a:lnSpc>
                <a:spcPct val="80000"/>
              </a:lnSpc>
              <a:spcBef>
                <a:spcPts val="250"/>
              </a:spcBef>
              <a:buFont typeface="Wingdings" pitchFamily="2" charset="2"/>
              <a:buNone/>
            </a:pPr>
            <a:r>
              <a:rPr lang="en-US" sz="3200" dirty="0">
                <a:solidFill>
                  <a:schemeClr val="bg1"/>
                </a:solidFill>
                <a:latin typeface="Constantia" pitchFamily="18" charset="0"/>
              </a:rPr>
              <a:t>  skin</a:t>
            </a:r>
          </a:p>
          <a:p>
            <a:pPr marL="0" indent="0" eaLnBrk="1" hangingPunct="1">
              <a:lnSpc>
                <a:spcPct val="80000"/>
              </a:lnSpc>
              <a:spcBef>
                <a:spcPts val="250"/>
              </a:spcBef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Constantia" pitchFamily="18" charset="0"/>
              </a:rPr>
              <a:t>Change in </a:t>
            </a:r>
          </a:p>
          <a:p>
            <a:pPr marL="0" indent="0" eaLnBrk="1" hangingPunct="1">
              <a:lnSpc>
                <a:spcPct val="80000"/>
              </a:lnSpc>
              <a:spcBef>
                <a:spcPts val="250"/>
              </a:spcBef>
              <a:buFont typeface="Wingdings" pitchFamily="2" charset="2"/>
              <a:buNone/>
            </a:pPr>
            <a:r>
              <a:rPr lang="en-US" sz="3200" dirty="0">
                <a:solidFill>
                  <a:schemeClr val="bg1"/>
                </a:solidFill>
                <a:latin typeface="Constantia" pitchFamily="18" charset="0"/>
              </a:rPr>
              <a:t>  consciousness</a:t>
            </a:r>
          </a:p>
          <a:p>
            <a:pPr marL="0" indent="0" eaLnBrk="1" hangingPunct="1">
              <a:lnSpc>
                <a:spcPct val="80000"/>
              </a:lnSpc>
              <a:spcBef>
                <a:spcPts val="250"/>
              </a:spcBef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Constantia" pitchFamily="18" charset="0"/>
              </a:rPr>
              <a:t>Rapid weak </a:t>
            </a:r>
          </a:p>
          <a:p>
            <a:pPr marL="0" indent="0" eaLnBrk="1" hangingPunct="1">
              <a:lnSpc>
                <a:spcPct val="80000"/>
              </a:lnSpc>
              <a:spcBef>
                <a:spcPts val="250"/>
              </a:spcBef>
              <a:buFont typeface="Wingdings" pitchFamily="2" charset="2"/>
              <a:buNone/>
            </a:pPr>
            <a:r>
              <a:rPr lang="en-US" sz="3200" dirty="0">
                <a:solidFill>
                  <a:schemeClr val="bg1"/>
                </a:solidFill>
                <a:latin typeface="Constantia" pitchFamily="18" charset="0"/>
              </a:rPr>
              <a:t>  pulse</a:t>
            </a:r>
          </a:p>
          <a:p>
            <a:pPr marL="0" indent="0" eaLnBrk="1" hangingPunct="1">
              <a:lnSpc>
                <a:spcPct val="80000"/>
              </a:lnSpc>
              <a:spcBef>
                <a:spcPts val="250"/>
              </a:spcBef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Constantia" pitchFamily="18" charset="0"/>
              </a:rPr>
              <a:t>Rapid shallow </a:t>
            </a:r>
          </a:p>
          <a:p>
            <a:pPr marL="0" indent="0" eaLnBrk="1" hangingPunct="1">
              <a:lnSpc>
                <a:spcPct val="80000"/>
              </a:lnSpc>
              <a:spcBef>
                <a:spcPts val="250"/>
              </a:spcBef>
              <a:buFont typeface="Wingdings" pitchFamily="2" charset="2"/>
              <a:buNone/>
            </a:pPr>
            <a:r>
              <a:rPr lang="en-US" sz="3200" dirty="0">
                <a:solidFill>
                  <a:schemeClr val="bg1"/>
                </a:solidFill>
                <a:latin typeface="Constantia" pitchFamily="18" charset="0"/>
              </a:rPr>
              <a:t>  breathing</a:t>
            </a:r>
          </a:p>
        </p:txBody>
      </p:sp>
      <p:sp>
        <p:nvSpPr>
          <p:cNvPr id="41987" name="Picture Placeholder 3"/>
          <p:cNvSpPr>
            <a:spLocks noGrp="1"/>
          </p:cNvSpPr>
          <p:nvPr>
            <p:ph idx="4294967295"/>
          </p:nvPr>
        </p:nvSpPr>
        <p:spPr>
          <a:xfrm rot="420000">
            <a:off x="3486150" y="1200150"/>
            <a:ext cx="4618038" cy="3930650"/>
          </a:xfrm>
          <a:solidFill>
            <a:schemeClr val="bg2"/>
          </a:solidFill>
          <a:ln w="3000" cap="rnd">
            <a:solidFill>
              <a:srgbClr val="C0C0C0"/>
            </a:solidFill>
            <a:rou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8" name="Picture 2" descr="C:\Users\George\Desktop\Sudden Illness\3p57v385[1].jpg">
            <a:extLst>
              <a:ext uri="{FF2B5EF4-FFF2-40B4-BE49-F238E27FC236}">
                <a16:creationId xmlns:a16="http://schemas.microsoft.com/office/drawing/2014/main" id="{CDF7D72C-D74A-46FD-993D-A91D8B435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44936">
            <a:off x="3429000" y="457200"/>
            <a:ext cx="5313363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3200400" y="6172200"/>
            <a:ext cx="533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CC0000"/>
                </a:solidFill>
                <a:latin typeface="Constantia" pitchFamily="18" charset="0"/>
              </a:rPr>
              <a:t>A MEDICAL EMERGENCY!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75" y="419240"/>
            <a:ext cx="7851648" cy="11786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dirty="0"/>
              <a:t>Sudden Illness</a:t>
            </a:r>
          </a:p>
        </p:txBody>
      </p:sp>
      <p:sp>
        <p:nvSpPr>
          <p:cNvPr id="43010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0"/>
            <a:ext cx="8686800" cy="5181600"/>
          </a:xfrm>
        </p:spPr>
        <p:txBody>
          <a:bodyPr/>
          <a:lstStyle/>
          <a:p>
            <a:pPr marR="0" algn="l" eaLnBrk="1" hangingPunct="1"/>
            <a:r>
              <a:rPr lang="en-US" sz="3600" b="1">
                <a:solidFill>
                  <a:srgbClr val="0000FF"/>
                </a:solidFill>
                <a:latin typeface="Constantia" pitchFamily="18" charset="0"/>
              </a:rPr>
              <a:t>Care for Heat Exhaustion &amp; Heat Stroke</a:t>
            </a:r>
          </a:p>
          <a:p>
            <a:pPr marR="0" algn="l" eaLnBrk="1" hangingPunct="1"/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Remove victim from heat source</a:t>
            </a:r>
          </a:p>
          <a:p>
            <a:pPr marR="0" algn="l" eaLnBrk="1" hangingPunct="1"/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Remove restrictive clothing</a:t>
            </a:r>
          </a:p>
          <a:p>
            <a:pPr marR="0" algn="l" eaLnBrk="1" hangingPunct="1"/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Cool victim with cold wet towels or cloths</a:t>
            </a:r>
          </a:p>
          <a:p>
            <a:pPr marR="0" algn="l" eaLnBrk="1" hangingPunct="1"/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Encourage victim to drink water, if conscious</a:t>
            </a:r>
          </a:p>
          <a:p>
            <a:pPr marR="0" algn="l" eaLnBrk="1" hangingPunct="1"/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Fan victim</a:t>
            </a:r>
          </a:p>
          <a:p>
            <a:pPr lvl="1" algn="l" eaLnBrk="1" hangingPunct="1"/>
            <a:endParaRPr lang="en-US" sz="320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43011" name="Picture 4" descr="heat stroke c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419600"/>
            <a:ext cx="284321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dirty="0"/>
              <a:t>Sudden Illness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09800"/>
            <a:ext cx="8305800" cy="4343400"/>
          </a:xfrm>
        </p:spPr>
        <p:txBody>
          <a:bodyPr/>
          <a:lstStyle/>
          <a:p>
            <a:pPr marR="0" algn="l" eaLnBrk="1" hangingPunct="1"/>
            <a:r>
              <a:rPr lang="en-US" sz="3600" b="1">
                <a:solidFill>
                  <a:srgbClr val="FFC000"/>
                </a:solidFill>
                <a:latin typeface="Constantia" pitchFamily="18" charset="0"/>
              </a:rPr>
              <a:t>Signs &amp; Symptoms of Sudden Illness:</a:t>
            </a:r>
          </a:p>
          <a:p>
            <a:pPr marR="0" algn="l" eaLnBrk="1" hangingPunct="1"/>
            <a:endParaRPr lang="en-US" sz="3200">
              <a:solidFill>
                <a:srgbClr val="F1D77F"/>
              </a:solidFill>
              <a:latin typeface="Constantia" pitchFamily="18" charset="0"/>
            </a:endParaRPr>
          </a:p>
          <a:p>
            <a:pPr marR="0" algn="l" eaLnBrk="1" hangingPunct="1"/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Changes in consciousness</a:t>
            </a:r>
          </a:p>
          <a:p>
            <a:pPr marR="0" algn="l" eaLnBrk="1" hangingPunct="1"/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Slurred speech, difficulty speaking</a:t>
            </a:r>
          </a:p>
          <a:p>
            <a:pPr marR="0" algn="l" eaLnBrk="1" hangingPunct="1"/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Persistent pain or discomfort</a:t>
            </a:r>
          </a:p>
          <a:p>
            <a:pPr marR="0" algn="l" eaLnBrk="1" hangingPunct="1"/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Nausea or vomiting</a:t>
            </a:r>
          </a:p>
          <a:p>
            <a:pPr marR="0" algn="l" eaLnBrk="1" hangingPunct="1"/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Numbness or weakness</a:t>
            </a:r>
          </a:p>
          <a:p>
            <a:pPr marR="0" algn="l" eaLnBrk="1" hangingPunct="1"/>
            <a:endParaRPr lang="en-US" sz="36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2819400" cy="1143000"/>
          </a:xfrm>
        </p:spPr>
        <p:txBody>
          <a:bodyPr lIns="45720" rIns="45720" bIns="45720"/>
          <a:lstStyle/>
          <a:p>
            <a:pPr algn="ctr" eaLnBrk="1" hangingPunct="1"/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Care for Heat Emergencies</a:t>
            </a:r>
          </a:p>
        </p:txBody>
      </p:sp>
      <p:sp>
        <p:nvSpPr>
          <p:cNvPr id="44034" name="Subtitle 2"/>
          <p:cNvSpPr>
            <a:spLocks noGrp="1"/>
          </p:cNvSpPr>
          <p:nvPr>
            <p:ph type="body" sz="half" idx="4294967295"/>
          </p:nvPr>
        </p:nvSpPr>
        <p:spPr>
          <a:xfrm>
            <a:off x="609600" y="1752600"/>
            <a:ext cx="2209800" cy="4419600"/>
          </a:xfrm>
        </p:spPr>
        <p:txBody>
          <a:bodyPr lIns="64008" rIns="45720"/>
          <a:lstStyle/>
          <a:p>
            <a:pPr lvl="1" eaLnBrk="1" hangingPunct="1"/>
            <a:endParaRPr lang="en-US" sz="3600">
              <a:latin typeface="Constantia" pitchFamily="18" charset="0"/>
            </a:endParaRPr>
          </a:p>
        </p:txBody>
      </p:sp>
      <p:sp>
        <p:nvSpPr>
          <p:cNvPr id="44035" name="Picture Placeholder 3"/>
          <p:cNvSpPr>
            <a:spLocks noGrp="1"/>
          </p:cNvSpPr>
          <p:nvPr>
            <p:ph type="pic" idx="4294967295"/>
          </p:nvPr>
        </p:nvSpPr>
        <p:spPr>
          <a:xfrm rot="420000">
            <a:off x="3486150" y="1200150"/>
            <a:ext cx="4618038" cy="3930650"/>
          </a:xfrm>
          <a:solidFill>
            <a:schemeClr val="bg2"/>
          </a:solidFill>
          <a:ln w="3000" cap="rnd">
            <a:solidFill>
              <a:srgbClr val="C0C0C0"/>
            </a:solidFill>
            <a:round/>
          </a:ln>
        </p:spPr>
      </p:sp>
      <p:pic>
        <p:nvPicPr>
          <p:cNvPr id="44036" name="Picture 2" descr="C:\Users\George\Desktop\Sudden Illness\Ice-Bath-in-Canada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62015">
            <a:off x="3152775" y="722313"/>
            <a:ext cx="542925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3" descr="C:\Users\George\Desktop\Sudden Illness\dog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76400"/>
            <a:ext cx="28575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4" descr="C:\Users\George\Desktop\Sudden Illness\Memorylilsdogs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3413" y="4048125"/>
            <a:ext cx="41544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75" y="258762"/>
            <a:ext cx="7851648" cy="114300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dirty="0"/>
              <a:t>Sudden Illness</a:t>
            </a:r>
          </a:p>
        </p:txBody>
      </p:sp>
      <p:sp>
        <p:nvSpPr>
          <p:cNvPr id="44034" name="Subtitle 2"/>
          <p:cNvSpPr>
            <a:spLocks noGrp="1"/>
          </p:cNvSpPr>
          <p:nvPr>
            <p:ph type="subTitle" idx="1"/>
          </p:nvPr>
        </p:nvSpPr>
        <p:spPr>
          <a:xfrm>
            <a:off x="152400" y="1371600"/>
            <a:ext cx="8763000" cy="5181600"/>
          </a:xfrm>
        </p:spPr>
        <p:txBody>
          <a:bodyPr/>
          <a:lstStyle/>
          <a:p>
            <a:pPr marR="0" algn="ctr" eaLnBrk="1" hangingPunct="1"/>
            <a:r>
              <a:rPr lang="en-US" sz="3600" b="1" dirty="0">
                <a:solidFill>
                  <a:srgbClr val="0000FF"/>
                </a:solidFill>
                <a:latin typeface="Constantia" pitchFamily="18" charset="0"/>
              </a:rPr>
              <a:t>Care for Heat Exhaustion &amp; Heat Stroke</a:t>
            </a:r>
          </a:p>
          <a:p>
            <a:pPr marR="0" algn="l" eaLnBrk="1" hangingPunct="1"/>
            <a:r>
              <a:rPr lang="en-US" sz="3200" b="1" dirty="0">
                <a:solidFill>
                  <a:srgbClr val="C00000"/>
                </a:solidFill>
                <a:latin typeface="Constantia" pitchFamily="18" charset="0"/>
              </a:rPr>
              <a:t>Call 911 if:</a:t>
            </a:r>
          </a:p>
          <a:p>
            <a:pPr lvl="1" algn="l" eaLnBrk="1" hangingPunct="1"/>
            <a:r>
              <a:rPr lang="en-US" sz="3200" dirty="0" smtClean="0">
                <a:solidFill>
                  <a:schemeClr val="bg1"/>
                </a:solidFill>
                <a:latin typeface="Constantia" pitchFamily="18" charset="0"/>
              </a:rPr>
              <a:t>Victim vomits </a:t>
            </a:r>
            <a:r>
              <a:rPr lang="en-US" sz="3200" dirty="0">
                <a:solidFill>
                  <a:schemeClr val="bg1"/>
                </a:solidFill>
                <a:latin typeface="Constantia" pitchFamily="18" charset="0"/>
              </a:rPr>
              <a:t>severely</a:t>
            </a:r>
          </a:p>
          <a:p>
            <a:pPr lvl="1" algn="l" eaLnBrk="1" hangingPunct="1"/>
            <a:r>
              <a:rPr lang="en-US" sz="3200" dirty="0">
                <a:solidFill>
                  <a:schemeClr val="bg1"/>
                </a:solidFill>
                <a:latin typeface="Constantia" pitchFamily="18" charset="0"/>
              </a:rPr>
              <a:t>Refuses water</a:t>
            </a:r>
          </a:p>
          <a:p>
            <a:pPr lvl="1" algn="l" eaLnBrk="1" hangingPunct="1"/>
            <a:r>
              <a:rPr lang="en-US" sz="3200" dirty="0">
                <a:solidFill>
                  <a:schemeClr val="bg1"/>
                </a:solidFill>
                <a:latin typeface="Constantia" pitchFamily="18" charset="0"/>
              </a:rPr>
              <a:t>Victim goes unconscious</a:t>
            </a:r>
          </a:p>
          <a:p>
            <a:pPr lvl="1" algn="l" eaLnBrk="1" hangingPunct="1"/>
            <a:r>
              <a:rPr lang="en-US" sz="3200" dirty="0">
                <a:solidFill>
                  <a:schemeClr val="bg1"/>
                </a:solidFill>
                <a:latin typeface="Constantia" pitchFamily="18" charset="0"/>
              </a:rPr>
              <a:t>Victim’s condition does not improve with care</a:t>
            </a:r>
          </a:p>
          <a:p>
            <a:pPr lvl="1" algn="l" eaLnBrk="1" hangingPunct="1"/>
            <a:endParaRPr lang="en-US" sz="3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533400"/>
            <a:ext cx="8686801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011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0A30E-CC3C-4312-A6BA-7397ABC0CD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heat index chart">
            <a:extLst>
              <a:ext uri="{FF2B5EF4-FFF2-40B4-BE49-F238E27FC236}">
                <a16:creationId xmlns:a16="http://schemas.microsoft.com/office/drawing/2014/main" id="{F9D6CC4E-FAA9-4488-9C92-08B778654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219200"/>
            <a:ext cx="8700335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3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2212975" cy="1447800"/>
          </a:xfrm>
        </p:spPr>
        <p:txBody>
          <a:bodyPr lIns="45720" rIns="45720" bIns="45720"/>
          <a:lstStyle/>
          <a:p>
            <a:pPr algn="ctr" eaLnBrk="1" hangingPunct="1"/>
            <a:r>
              <a:rPr lang="en-US" sz="4400" b="1">
                <a:solidFill>
                  <a:srgbClr val="F7C843"/>
                </a:solidFill>
                <a:latin typeface="Calibri" pitchFamily="34" charset="0"/>
              </a:rPr>
              <a:t>Sudden Illness</a:t>
            </a:r>
          </a:p>
        </p:txBody>
      </p:sp>
      <p:sp>
        <p:nvSpPr>
          <p:cNvPr id="46082" name="Subtitle 2"/>
          <p:cNvSpPr>
            <a:spLocks noGrp="1"/>
          </p:cNvSpPr>
          <p:nvPr>
            <p:ph type="body" sz="half" idx="4294967295"/>
          </p:nvPr>
        </p:nvSpPr>
        <p:spPr>
          <a:xfrm>
            <a:off x="228600" y="1676400"/>
            <a:ext cx="3276600" cy="5029200"/>
          </a:xfrm>
        </p:spPr>
        <p:txBody>
          <a:bodyPr lIns="64008" rIns="45720"/>
          <a:lstStyle/>
          <a:p>
            <a:pPr marL="0" indent="0" algn="ctr" eaLnBrk="1" hangingPunct="1">
              <a:lnSpc>
                <a:spcPct val="90000"/>
              </a:lnSpc>
              <a:spcBef>
                <a:spcPts val="250"/>
              </a:spcBef>
              <a:buFontTx/>
              <a:buNone/>
            </a:pPr>
            <a:r>
              <a:rPr lang="en-US" sz="3300" b="1">
                <a:solidFill>
                  <a:srgbClr val="FF0000"/>
                </a:solidFill>
                <a:latin typeface="Constantia" pitchFamily="18" charset="0"/>
              </a:rPr>
              <a:t>Terminology</a:t>
            </a:r>
          </a:p>
          <a:p>
            <a:pPr marL="0" indent="0" eaLnBrk="1" hangingPunct="1">
              <a:lnSpc>
                <a:spcPct val="90000"/>
              </a:lnSpc>
              <a:spcBef>
                <a:spcPts val="250"/>
              </a:spcBef>
              <a:buFontTx/>
              <a:buNone/>
            </a:pPr>
            <a:r>
              <a:rPr lang="en-US" sz="2900" b="1">
                <a:solidFill>
                  <a:srgbClr val="0000FF"/>
                </a:solidFill>
                <a:latin typeface="Constantia" pitchFamily="18" charset="0"/>
              </a:rPr>
              <a:t>Cold Illness</a:t>
            </a:r>
          </a:p>
          <a:p>
            <a:pPr marL="0" indent="0" eaLnBrk="1" hangingPunct="1">
              <a:lnSpc>
                <a:spcPct val="90000"/>
              </a:lnSpc>
              <a:spcBef>
                <a:spcPts val="250"/>
              </a:spcBef>
              <a:buFontTx/>
              <a:buNone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Lowering of body temperature due to cold/wind/ wet. Does not have to be very cold. Can cause tissues to freeze and can result in death.</a:t>
            </a:r>
          </a:p>
        </p:txBody>
      </p:sp>
      <p:sp>
        <p:nvSpPr>
          <p:cNvPr id="46083" name="Picture Placeholder 3"/>
          <p:cNvSpPr>
            <a:spLocks noGrp="1"/>
          </p:cNvSpPr>
          <p:nvPr>
            <p:ph type="pic" idx="4294967295"/>
          </p:nvPr>
        </p:nvSpPr>
        <p:spPr>
          <a:xfrm rot="420000">
            <a:off x="3486150" y="1200150"/>
            <a:ext cx="4618038" cy="3930650"/>
          </a:xfrm>
          <a:solidFill>
            <a:schemeClr val="bg2"/>
          </a:solidFill>
          <a:ln w="3000" cap="rnd">
            <a:solidFill>
              <a:srgbClr val="C0C0C0"/>
            </a:solidFill>
            <a:round/>
          </a:ln>
        </p:spPr>
      </p:sp>
      <p:pic>
        <p:nvPicPr>
          <p:cNvPr id="46084" name="Picture 2" descr="C:\Users\George\Desktop\Sudden Illness\10-worst-case-conditions-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24168">
            <a:off x="3884613" y="777875"/>
            <a:ext cx="4879975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 idx="4294967295"/>
          </p:nvPr>
        </p:nvSpPr>
        <p:spPr>
          <a:xfrm>
            <a:off x="609600" y="0"/>
            <a:ext cx="2212975" cy="1447800"/>
          </a:xfrm>
        </p:spPr>
        <p:txBody>
          <a:bodyPr lIns="45720" rIns="45720" bIns="45720"/>
          <a:lstStyle/>
          <a:p>
            <a:pPr algn="ctr" eaLnBrk="1" hangingPunct="1"/>
            <a:r>
              <a:rPr lang="en-US" sz="4400" b="1">
                <a:solidFill>
                  <a:srgbClr val="F7C843"/>
                </a:solidFill>
                <a:latin typeface="Calibri" pitchFamily="34" charset="0"/>
              </a:rPr>
              <a:t>Sudden Illness</a:t>
            </a:r>
          </a:p>
        </p:txBody>
      </p:sp>
      <p:sp>
        <p:nvSpPr>
          <p:cNvPr id="47106" name="Subtitle 2"/>
          <p:cNvSpPr>
            <a:spLocks noGrp="1"/>
          </p:cNvSpPr>
          <p:nvPr>
            <p:ph type="body" sz="half" idx="4294967295"/>
          </p:nvPr>
        </p:nvSpPr>
        <p:spPr>
          <a:xfrm>
            <a:off x="152400" y="1600200"/>
            <a:ext cx="2971800" cy="5105400"/>
          </a:xfrm>
        </p:spPr>
        <p:txBody>
          <a:bodyPr lIns="64008" rIns="45720"/>
          <a:lstStyle/>
          <a:p>
            <a:pPr marL="0" indent="0" algn="ctr" eaLnBrk="1" hangingPunct="1">
              <a:spcBef>
                <a:spcPts val="250"/>
              </a:spcBef>
              <a:buFontTx/>
              <a:buNone/>
            </a:pPr>
            <a:r>
              <a:rPr lang="en-US" sz="3300" b="1">
                <a:solidFill>
                  <a:srgbClr val="FF0000"/>
                </a:solidFill>
                <a:latin typeface="Constantia" pitchFamily="18" charset="0"/>
              </a:rPr>
              <a:t>Terminology</a:t>
            </a:r>
          </a:p>
          <a:p>
            <a:pPr marL="0" indent="0" eaLnBrk="1" hangingPunct="1">
              <a:spcBef>
                <a:spcPts val="250"/>
              </a:spcBef>
              <a:buFontTx/>
              <a:buNone/>
            </a:pPr>
            <a:r>
              <a:rPr lang="en-US" sz="2800" b="1">
                <a:solidFill>
                  <a:srgbClr val="0000FF"/>
                </a:solidFill>
              </a:rPr>
              <a:t>Frostbite</a:t>
            </a:r>
          </a:p>
          <a:p>
            <a:pPr marL="0" indent="0" eaLnBrk="1" hangingPunct="1">
              <a:spcBef>
                <a:spcPts val="250"/>
              </a:spcBef>
              <a:buFontTx/>
              <a:buNone/>
            </a:pPr>
            <a:r>
              <a:rPr lang="en-US" sz="2900">
                <a:solidFill>
                  <a:schemeClr val="bg1"/>
                </a:solidFill>
                <a:latin typeface="Constantia" pitchFamily="18" charset="0"/>
              </a:rPr>
              <a:t>An extreme example of cold illness, due to prolong exposure to cold temperatures. Tissues freeze and may lead to tissue death.</a:t>
            </a:r>
          </a:p>
          <a:p>
            <a:pPr marL="0" indent="0" eaLnBrk="1" hangingPunct="1">
              <a:spcBef>
                <a:spcPts val="250"/>
              </a:spcBef>
              <a:buFontTx/>
              <a:buNone/>
            </a:pPr>
            <a:endParaRPr lang="en-US" sz="290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47107" name="Picture Placeholder 3"/>
          <p:cNvSpPr>
            <a:spLocks noGrp="1"/>
          </p:cNvSpPr>
          <p:nvPr>
            <p:ph type="pic" idx="4294967295"/>
          </p:nvPr>
        </p:nvSpPr>
        <p:spPr>
          <a:xfrm rot="420000">
            <a:off x="3486150" y="1200150"/>
            <a:ext cx="4618038" cy="3930650"/>
          </a:xfrm>
          <a:solidFill>
            <a:schemeClr val="bg2"/>
          </a:solidFill>
          <a:ln w="3000" cap="rnd">
            <a:solidFill>
              <a:srgbClr val="C0C0C0"/>
            </a:solidFill>
            <a:round/>
          </a:ln>
        </p:spPr>
      </p:sp>
      <p:pic>
        <p:nvPicPr>
          <p:cNvPr id="47108" name="Picture 2" descr="C:\Users\George\Desktop\Sudden Illness\Frostbite_big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69836">
            <a:off x="3276600" y="762000"/>
            <a:ext cx="5592763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2810" y="1291212"/>
            <a:ext cx="6084473" cy="70824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dirty="0"/>
              <a:t>Sudden Illness</a:t>
            </a:r>
          </a:p>
        </p:txBody>
      </p:sp>
      <p:sp>
        <p:nvSpPr>
          <p:cNvPr id="48130" name="Subtitle 2"/>
          <p:cNvSpPr>
            <a:spLocks noGrp="1"/>
          </p:cNvSpPr>
          <p:nvPr>
            <p:ph type="body" sz="half" idx="1"/>
          </p:nvPr>
        </p:nvSpPr>
        <p:spPr>
          <a:xfrm>
            <a:off x="228600" y="1935163"/>
            <a:ext cx="4267200" cy="4770437"/>
          </a:xfrm>
        </p:spPr>
        <p:txBody>
          <a:bodyPr/>
          <a:lstStyle/>
          <a:p>
            <a:pPr marL="273050" marR="0" indent="-273050" algn="l" eaLnBrk="1" hangingPunct="1">
              <a:buFont typeface="Wingdings 2" pitchFamily="18" charset="2"/>
              <a:buChar char=""/>
            </a:pPr>
            <a:r>
              <a:rPr lang="en-US" sz="4900" b="1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Constantia" pitchFamily="18" charset="0"/>
              </a:rPr>
              <a:t>Signs &amp; Symptoms</a:t>
            </a:r>
            <a:endParaRPr lang="en-US" sz="4900" b="1">
              <a:solidFill>
                <a:srgbClr val="0000FF"/>
              </a:solidFill>
              <a:latin typeface="Constantia" pitchFamily="18" charset="0"/>
            </a:endParaRPr>
          </a:p>
          <a:p>
            <a:pPr lvl="1" algn="l" eaLnBrk="1" hangingPunct="1">
              <a:buFont typeface="Wingdings 2" pitchFamily="18" charset="2"/>
              <a:buChar char=""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Shivering</a:t>
            </a:r>
          </a:p>
          <a:p>
            <a:pPr lvl="1" algn="l" eaLnBrk="1" hangingPunct="1">
              <a:buFont typeface="Wingdings 2" pitchFamily="18" charset="2"/>
              <a:buChar char=""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Slurred speech</a:t>
            </a:r>
          </a:p>
          <a:p>
            <a:pPr lvl="1" algn="l" eaLnBrk="1" hangingPunct="1">
              <a:buFont typeface="Wingdings 2" pitchFamily="18" charset="2"/>
              <a:buChar char=""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Loss of coordination</a:t>
            </a:r>
          </a:p>
          <a:p>
            <a:pPr lvl="1" algn="l" eaLnBrk="1" hangingPunct="1">
              <a:buFont typeface="Wingdings 2" pitchFamily="18" charset="2"/>
              <a:buChar char=""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Slow thinking</a:t>
            </a:r>
          </a:p>
          <a:p>
            <a:pPr lvl="1" algn="l" eaLnBrk="1" hangingPunct="1">
              <a:buFont typeface="Wingdings 2" pitchFamily="18" charset="2"/>
              <a:buChar char=""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Loss of </a:t>
            </a:r>
          </a:p>
          <a:p>
            <a:pPr lvl="1" algn="l" eaLnBrk="1" hangingPunct="1"/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  consciousness</a:t>
            </a:r>
          </a:p>
          <a:p>
            <a:pPr marL="273050" marR="0" indent="-273050" algn="l" eaLnBrk="1" hangingPunct="1">
              <a:buFont typeface="Wingdings 2" pitchFamily="18" charset="2"/>
              <a:buChar char=""/>
            </a:pPr>
            <a:endParaRPr lang="en-US" sz="3700">
              <a:solidFill>
                <a:schemeClr val="bg1"/>
              </a:solidFill>
              <a:latin typeface="Constantia" pitchFamily="18" charset="0"/>
            </a:endParaRPr>
          </a:p>
          <a:p>
            <a:pPr marL="273050" marR="0" indent="-273050" algn="l" eaLnBrk="1" hangingPunct="1">
              <a:buFont typeface="Wingdings 2" pitchFamily="18" charset="2"/>
              <a:buChar char=""/>
            </a:pPr>
            <a:endParaRPr lang="en-US" sz="3200">
              <a:latin typeface="Constantia" pitchFamily="18" charset="0"/>
            </a:endParaRPr>
          </a:p>
        </p:txBody>
      </p:sp>
      <p:sp>
        <p:nvSpPr>
          <p:cNvPr id="48131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648200" y="2743200"/>
            <a:ext cx="4343400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900">
              <a:solidFill>
                <a:schemeClr val="bg1"/>
              </a:solidFill>
              <a:latin typeface="Constantia" pitchFamily="18" charset="0"/>
            </a:endParaRPr>
          </a:p>
          <a:p>
            <a:pPr>
              <a:lnSpc>
                <a:spcPct val="90000"/>
              </a:lnSpc>
            </a:pPr>
            <a:endParaRPr lang="en-US" sz="2900">
              <a:solidFill>
                <a:schemeClr val="bg1"/>
              </a:solidFill>
              <a:latin typeface="Constantia" pitchFamily="18" charset="0"/>
            </a:endParaRPr>
          </a:p>
          <a:p>
            <a:pPr>
              <a:lnSpc>
                <a:spcPct val="90000"/>
              </a:lnSpc>
            </a:pPr>
            <a:endParaRPr lang="en-US" sz="2900">
              <a:solidFill>
                <a:schemeClr val="bg1"/>
              </a:solidFill>
              <a:latin typeface="Constantia" pitchFamily="18" charset="0"/>
            </a:endParaRPr>
          </a:p>
          <a:p>
            <a:pPr>
              <a:lnSpc>
                <a:spcPct val="90000"/>
              </a:lnSpc>
            </a:pPr>
            <a:endParaRPr lang="en-US" sz="2900">
              <a:solidFill>
                <a:schemeClr val="bg1"/>
              </a:solidFill>
              <a:latin typeface="Constantia" pitchFamily="18" charset="0"/>
            </a:endParaRPr>
          </a:p>
          <a:p>
            <a:pPr>
              <a:lnSpc>
                <a:spcPct val="90000"/>
              </a:lnSpc>
            </a:pPr>
            <a:endParaRPr lang="en-US" sz="2900">
              <a:solidFill>
                <a:schemeClr val="bg1"/>
              </a:solidFill>
              <a:latin typeface="Constanti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The entire body cools</a:t>
            </a:r>
          </a:p>
          <a:p>
            <a:pPr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Person will die if not given care</a:t>
            </a:r>
          </a:p>
        </p:txBody>
      </p: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5029200" y="19050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CC0000"/>
                </a:solidFill>
                <a:latin typeface="Constantia" pitchFamily="18" charset="0"/>
              </a:rPr>
              <a:t>Hypothermia</a:t>
            </a:r>
          </a:p>
        </p:txBody>
      </p:sp>
      <p:pic>
        <p:nvPicPr>
          <p:cNvPr id="48133" name="Picture 6" descr="shiver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514600"/>
            <a:ext cx="3071813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dirty="0"/>
              <a:t>Sudden Illness</a:t>
            </a:r>
          </a:p>
        </p:txBody>
      </p:sp>
      <p:sp>
        <p:nvSpPr>
          <p:cNvPr id="49154" name="Subtitle 2"/>
          <p:cNvSpPr>
            <a:spLocks noGrp="1"/>
          </p:cNvSpPr>
          <p:nvPr>
            <p:ph type="subTitle" idx="1"/>
          </p:nvPr>
        </p:nvSpPr>
        <p:spPr>
          <a:xfrm>
            <a:off x="381000" y="2209800"/>
            <a:ext cx="8534400" cy="4343400"/>
          </a:xfrm>
        </p:spPr>
        <p:txBody>
          <a:bodyPr/>
          <a:lstStyle/>
          <a:p>
            <a:pPr marR="0" algn="ctr" eaLnBrk="1" hangingPunct="1">
              <a:lnSpc>
                <a:spcPct val="90000"/>
              </a:lnSpc>
            </a:pPr>
            <a:r>
              <a:rPr lang="en-US" sz="3600" b="1">
                <a:solidFill>
                  <a:srgbClr val="0000FF"/>
                </a:solidFill>
                <a:latin typeface="Constantia" pitchFamily="18" charset="0"/>
              </a:rPr>
              <a:t>Care for Hypothermia</a:t>
            </a:r>
          </a:p>
          <a:p>
            <a:pPr lvl="1" algn="l" eaLnBrk="1" hangingPunct="1">
              <a:lnSpc>
                <a:spcPct val="90000"/>
              </a:lnSpc>
            </a:pPr>
            <a:r>
              <a:rPr lang="en-US" sz="3000">
                <a:solidFill>
                  <a:schemeClr val="bg1"/>
                </a:solidFill>
                <a:latin typeface="Constantia" pitchFamily="18" charset="0"/>
              </a:rPr>
              <a:t>Remove from cold</a:t>
            </a:r>
          </a:p>
          <a:p>
            <a:pPr lvl="1" algn="l" eaLnBrk="1" hangingPunct="1">
              <a:lnSpc>
                <a:spcPct val="90000"/>
              </a:lnSpc>
            </a:pPr>
            <a:r>
              <a:rPr lang="en-US" sz="3000">
                <a:solidFill>
                  <a:schemeClr val="bg1"/>
                </a:solidFill>
                <a:latin typeface="Constantia" pitchFamily="18" charset="0"/>
              </a:rPr>
              <a:t>Remove wet clothing</a:t>
            </a:r>
          </a:p>
          <a:p>
            <a:pPr lvl="1" algn="l" eaLnBrk="1" hangingPunct="1">
              <a:lnSpc>
                <a:spcPct val="90000"/>
              </a:lnSpc>
            </a:pPr>
            <a:r>
              <a:rPr lang="en-US" sz="3000">
                <a:solidFill>
                  <a:schemeClr val="bg1"/>
                </a:solidFill>
                <a:latin typeface="Constantia" pitchFamily="18" charset="0"/>
              </a:rPr>
              <a:t>Re-warm gradually (layers of clothing or heat)</a:t>
            </a:r>
          </a:p>
          <a:p>
            <a:pPr lvl="1" algn="l" eaLnBrk="1" hangingPunct="1">
              <a:lnSpc>
                <a:spcPct val="90000"/>
              </a:lnSpc>
            </a:pPr>
            <a:r>
              <a:rPr lang="en-US" sz="3000">
                <a:solidFill>
                  <a:schemeClr val="bg1"/>
                </a:solidFill>
                <a:latin typeface="Constantia" pitchFamily="18" charset="0"/>
              </a:rPr>
              <a:t>If conscious give warm beverages</a:t>
            </a:r>
          </a:p>
          <a:p>
            <a:pPr lvl="1" algn="l" eaLnBrk="1" hangingPunct="1">
              <a:lnSpc>
                <a:spcPct val="90000"/>
              </a:lnSpc>
            </a:pPr>
            <a:r>
              <a:rPr lang="en-US" sz="3000">
                <a:solidFill>
                  <a:schemeClr val="bg1"/>
                </a:solidFill>
                <a:latin typeface="Constantia" pitchFamily="18" charset="0"/>
              </a:rPr>
              <a:t>Call 911 for </a:t>
            </a:r>
            <a:r>
              <a:rPr lang="en-US" sz="3000">
                <a:solidFill>
                  <a:srgbClr val="0000FF"/>
                </a:solidFill>
                <a:latin typeface="Constantia" pitchFamily="18" charset="0"/>
              </a:rPr>
              <a:t>frostbite</a:t>
            </a:r>
            <a:r>
              <a:rPr lang="en-US" sz="3000">
                <a:solidFill>
                  <a:schemeClr val="bg1"/>
                </a:solidFill>
                <a:latin typeface="Constantia" pitchFamily="18" charset="0"/>
              </a:rPr>
              <a:t> or if no improvement</a:t>
            </a:r>
          </a:p>
          <a:p>
            <a:pPr lvl="1" algn="l" eaLnBrk="1" hangingPunct="1">
              <a:lnSpc>
                <a:spcPct val="90000"/>
              </a:lnSpc>
            </a:pPr>
            <a:r>
              <a:rPr lang="en-US" sz="3000">
                <a:solidFill>
                  <a:schemeClr val="bg1"/>
                </a:solidFill>
                <a:latin typeface="Constantia" pitchFamily="18" charset="0"/>
              </a:rPr>
              <a:t>Do not rub </a:t>
            </a:r>
            <a:r>
              <a:rPr lang="en-US" sz="3000">
                <a:solidFill>
                  <a:srgbClr val="0000FF"/>
                </a:solidFill>
                <a:latin typeface="Constantia" pitchFamily="18" charset="0"/>
              </a:rPr>
              <a:t>frostbite</a:t>
            </a:r>
            <a:r>
              <a:rPr lang="en-US" sz="3000">
                <a:solidFill>
                  <a:schemeClr val="bg1"/>
                </a:solidFill>
                <a:latin typeface="Constantia" pitchFamily="18" charset="0"/>
              </a:rPr>
              <a:t> – re-warm slowly</a:t>
            </a:r>
          </a:p>
          <a:p>
            <a:pPr lvl="1" algn="l" eaLnBrk="1" hangingPunct="1">
              <a:lnSpc>
                <a:spcPct val="90000"/>
              </a:lnSpc>
            </a:pPr>
            <a:r>
              <a:rPr lang="en-US" sz="3000">
                <a:solidFill>
                  <a:schemeClr val="bg1"/>
                </a:solidFill>
                <a:latin typeface="Constantia" pitchFamily="18" charset="0"/>
              </a:rPr>
              <a:t>	Do NOT let it re-freeze</a:t>
            </a:r>
          </a:p>
          <a:p>
            <a:pPr marR="0" algn="ctr" eaLnBrk="1" hangingPunct="1">
              <a:lnSpc>
                <a:spcPct val="90000"/>
              </a:lnSpc>
            </a:pPr>
            <a:endParaRPr lang="en-US" sz="3700">
              <a:solidFill>
                <a:schemeClr val="bg1"/>
              </a:solidFill>
              <a:latin typeface="Constantia" pitchFamily="18" charset="0"/>
            </a:endParaRPr>
          </a:p>
          <a:p>
            <a:pPr marR="0" algn="l" eaLnBrk="1" hangingPunct="1">
              <a:lnSpc>
                <a:spcPct val="90000"/>
              </a:lnSpc>
            </a:pPr>
            <a:endParaRPr lang="en-US" sz="33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dirty="0"/>
              <a:t>Sudden Illness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09800"/>
            <a:ext cx="8305800" cy="4343400"/>
          </a:xfrm>
        </p:spPr>
        <p:txBody>
          <a:bodyPr/>
          <a:lstStyle/>
          <a:p>
            <a:pPr marR="0" algn="l" eaLnBrk="1" hangingPunct="1"/>
            <a:r>
              <a:rPr lang="en-US" sz="3600" b="1">
                <a:solidFill>
                  <a:srgbClr val="FFC000"/>
                </a:solidFill>
                <a:latin typeface="Constantia" pitchFamily="18" charset="0"/>
              </a:rPr>
              <a:t>Signs &amp; Symptoms of Sudden Illness:</a:t>
            </a:r>
          </a:p>
          <a:p>
            <a:pPr marR="0" algn="l" eaLnBrk="1" hangingPunct="1"/>
            <a:endParaRPr lang="en-US" sz="3600" b="1">
              <a:solidFill>
                <a:srgbClr val="FFC000"/>
              </a:solidFill>
              <a:latin typeface="Constantia" pitchFamily="18" charset="0"/>
            </a:endParaRPr>
          </a:p>
          <a:p>
            <a:pPr marR="0" algn="l" eaLnBrk="1" hangingPunct="1"/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Changes in skin color</a:t>
            </a:r>
          </a:p>
          <a:p>
            <a:pPr marR="0" algn="l" eaLnBrk="1" hangingPunct="1"/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Loss of coordination or balance</a:t>
            </a:r>
          </a:p>
          <a:p>
            <a:pPr marR="0" algn="l" eaLnBrk="1" hangingPunct="1"/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Changes in vision</a:t>
            </a:r>
          </a:p>
          <a:p>
            <a:pPr marR="0" algn="l" eaLnBrk="1" hangingPunct="1"/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Changes in breathing</a:t>
            </a:r>
          </a:p>
          <a:p>
            <a:pPr marR="0" algn="l" eaLnBrk="1" hangingPunct="1"/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Sweating</a:t>
            </a:r>
          </a:p>
          <a:p>
            <a:pPr marR="0" algn="l" eaLnBrk="1" hangingPunct="1"/>
            <a:endParaRPr lang="en-US" sz="320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US" sz="7200">
                <a:solidFill>
                  <a:srgbClr val="F7C843"/>
                </a:solidFill>
                <a:latin typeface="Calibri" pitchFamily="34" charset="0"/>
              </a:rPr>
              <a:t>Sudden Illness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4294967295"/>
          </p:nvPr>
        </p:nvSpPr>
        <p:spPr>
          <a:xfrm>
            <a:off x="228600" y="1920875"/>
            <a:ext cx="4267200" cy="49371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3600" b="1">
                <a:solidFill>
                  <a:srgbClr val="C00000"/>
                </a:solidFill>
              </a:rPr>
              <a:t>Fainting</a:t>
            </a:r>
          </a:p>
          <a:p>
            <a:pPr eaLnBrk="1" hangingPunct="1">
              <a:lnSpc>
                <a:spcPct val="80000"/>
              </a:lnSpc>
            </a:pPr>
            <a:r>
              <a:rPr lang="en-US" sz="3600">
                <a:solidFill>
                  <a:srgbClr val="002060"/>
                </a:solidFill>
              </a:rPr>
              <a:t> </a:t>
            </a:r>
            <a:r>
              <a:rPr lang="en-US" sz="3600" b="1">
                <a:solidFill>
                  <a:srgbClr val="0000FF"/>
                </a:solidFill>
              </a:rPr>
              <a:t>Signals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Change in skin color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Victim suddenly loses consciousness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Usually reawaken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Usually quickly recover</a:t>
            </a:r>
          </a:p>
          <a:p>
            <a:pPr eaLnBrk="1" hangingPunct="1">
              <a:lnSpc>
                <a:spcPct val="80000"/>
              </a:lnSpc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648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>
              <a:latin typeface="+mn-lt"/>
            </a:endParaRPr>
          </a:p>
        </p:txBody>
      </p:sp>
      <p:pic>
        <p:nvPicPr>
          <p:cNvPr id="9220" name="Picture 2" descr="C:\Users\George\Desktop\Sudden Illness\ArnieCatchesAP_468x58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905000"/>
            <a:ext cx="40767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US" sz="7200" dirty="0">
                <a:solidFill>
                  <a:srgbClr val="F7C843"/>
                </a:solidFill>
                <a:latin typeface="Calibri" pitchFamily="34" charset="0"/>
              </a:rPr>
              <a:t>Sudden Illness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4294967295"/>
          </p:nvPr>
        </p:nvSpPr>
        <p:spPr>
          <a:xfrm>
            <a:off x="228600" y="1905000"/>
            <a:ext cx="4267200" cy="4953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3600" b="1">
                <a:solidFill>
                  <a:srgbClr val="CC0000"/>
                </a:solidFill>
              </a:rPr>
              <a:t>Fainting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b="1">
                <a:solidFill>
                  <a:srgbClr val="0000FF"/>
                </a:solidFill>
              </a:rPr>
              <a:t> Care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  <a:latin typeface="Constantia" pitchFamily="18" charset="0"/>
              </a:rPr>
              <a:t>Assist victim to ground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  <a:latin typeface="Constantia" pitchFamily="18" charset="0"/>
              </a:rPr>
              <a:t>If possible elevate victim’s legs about 12 inches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  <a:latin typeface="Constantia" pitchFamily="18" charset="0"/>
              </a:rPr>
              <a:t>Place on side if victim vomits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  <a:latin typeface="Constantia" pitchFamily="18" charset="0"/>
              </a:rPr>
              <a:t>Monitor ABCs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  <a:latin typeface="Constantia" pitchFamily="18" charset="0"/>
              </a:rPr>
              <a:t>Call 911 if no improvement</a:t>
            </a:r>
          </a:p>
          <a:p>
            <a:pPr eaLnBrk="1" hangingPunct="1">
              <a:lnSpc>
                <a:spcPct val="80000"/>
              </a:lnSpc>
            </a:pPr>
            <a:endParaRPr lang="en-US" sz="280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0243" name="Content Placeholder 3"/>
          <p:cNvSpPr>
            <a:spLocks noGrp="1"/>
          </p:cNvSpPr>
          <p:nvPr>
            <p:ph sz="half" idx="4294967295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endParaRPr lang="en-US">
              <a:latin typeface="Constantia" pitchFamily="18" charset="0"/>
            </a:endParaRPr>
          </a:p>
        </p:txBody>
      </p:sp>
      <p:pic>
        <p:nvPicPr>
          <p:cNvPr id="10244" name="Picture 2" descr="C:\Users\George\Desktop\Sudden Illness\44096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57400"/>
            <a:ext cx="426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 idx="4294967295"/>
          </p:nvPr>
        </p:nvSpPr>
        <p:spPr>
          <a:xfrm>
            <a:off x="609600" y="304800"/>
            <a:ext cx="8001000" cy="1371600"/>
          </a:xfrm>
        </p:spPr>
        <p:txBody>
          <a:bodyPr lIns="45720" rIns="45720" bIns="45720"/>
          <a:lstStyle/>
          <a:p>
            <a:pPr algn="ctr" eaLnBrk="1" hangingPunct="1"/>
            <a:r>
              <a:rPr lang="en-US" sz="7200" b="1" dirty="0">
                <a:solidFill>
                  <a:srgbClr val="F7C843"/>
                </a:solidFill>
                <a:latin typeface="Calibri" pitchFamily="34" charset="0"/>
              </a:rPr>
              <a:t>Sudden Illness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body" sz="half" idx="4294967295"/>
          </p:nvPr>
        </p:nvSpPr>
        <p:spPr>
          <a:xfrm>
            <a:off x="152400" y="1600200"/>
            <a:ext cx="3048000" cy="5257800"/>
          </a:xfrm>
        </p:spPr>
        <p:txBody>
          <a:bodyPr lIns="64008" rIns="45720"/>
          <a:lstStyle/>
          <a:p>
            <a:pPr marL="0" indent="0" eaLnBrk="1" hangingPunct="1">
              <a:lnSpc>
                <a:spcPct val="90000"/>
              </a:lnSpc>
              <a:spcBef>
                <a:spcPts val="250"/>
              </a:spcBef>
              <a:buFontTx/>
              <a:buNone/>
            </a:pPr>
            <a:r>
              <a:rPr lang="en-US" sz="3600" b="1">
                <a:solidFill>
                  <a:srgbClr val="0000FF"/>
                </a:solidFill>
              </a:rPr>
              <a:t>Terminology</a:t>
            </a:r>
          </a:p>
          <a:p>
            <a:pPr marL="0" indent="0" eaLnBrk="1" hangingPunct="1">
              <a:lnSpc>
                <a:spcPct val="90000"/>
              </a:lnSpc>
              <a:spcBef>
                <a:spcPts val="250"/>
              </a:spcBef>
              <a:buFontTx/>
              <a:buNone/>
            </a:pPr>
            <a:r>
              <a:rPr lang="en-US" sz="3600" b="1">
                <a:solidFill>
                  <a:srgbClr val="CC0000"/>
                </a:solidFill>
              </a:rPr>
              <a:t>Stroke</a:t>
            </a:r>
          </a:p>
          <a:p>
            <a:pPr marL="0" indent="0" eaLnBrk="1" hangingPunct="1">
              <a:lnSpc>
                <a:spcPct val="90000"/>
              </a:lnSpc>
              <a:spcBef>
                <a:spcPts val="250"/>
              </a:spcBef>
              <a:buFontTx/>
              <a:buNone/>
            </a:pPr>
            <a:r>
              <a:rPr lang="en-US" sz="3200">
                <a:solidFill>
                  <a:schemeClr val="bg1"/>
                </a:solidFill>
                <a:latin typeface="Constantia" pitchFamily="18" charset="0"/>
              </a:rPr>
              <a:t>Disruption of blood flow to part brain due to a clot or vessel breakage. Demonstrates symptoms on one side of the body.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2F5EE0-CEFB-49DE-9FF7-0872874E0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172478"/>
            <a:ext cx="5486400" cy="3694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838200"/>
            <a:ext cx="7851648" cy="1143000"/>
          </a:xfrm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Sudden Illness</a:t>
            </a:r>
          </a:p>
        </p:txBody>
      </p:sp>
      <p:sp>
        <p:nvSpPr>
          <p:cNvPr id="12290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2057400"/>
            <a:ext cx="7854950" cy="4495800"/>
          </a:xfrm>
        </p:spPr>
        <p:txBody>
          <a:bodyPr lIns="0" rIns="18288"/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600" b="1">
                <a:solidFill>
                  <a:srgbClr val="CC0000"/>
                </a:solidFill>
                <a:latin typeface="Constantia" pitchFamily="18" charset="0"/>
              </a:rPr>
              <a:t>Stroke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3600" b="1">
                <a:solidFill>
                  <a:srgbClr val="0000FF"/>
                </a:solidFill>
                <a:latin typeface="Constantia" pitchFamily="18" charset="0"/>
              </a:rPr>
              <a:t> Care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800" b="1">
                <a:solidFill>
                  <a:srgbClr val="FFFF00"/>
                </a:solidFill>
                <a:latin typeface="Constantia" pitchFamily="18" charset="0"/>
              </a:rPr>
              <a:t>FAST:</a:t>
            </a:r>
          </a:p>
          <a:p>
            <a:pPr marL="457200" lvl="1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800" b="1">
                <a:solidFill>
                  <a:srgbClr val="FFFF00"/>
                </a:solidFill>
                <a:latin typeface="Constantia" pitchFamily="18" charset="0"/>
              </a:rPr>
              <a:t>F</a:t>
            </a:r>
            <a:r>
              <a:rPr lang="en-US" sz="2800" b="1">
                <a:solidFill>
                  <a:schemeClr val="bg1"/>
                </a:solidFill>
                <a:latin typeface="Constantia" pitchFamily="18" charset="0"/>
              </a:rPr>
              <a:t>ace:  </a:t>
            </a:r>
            <a:r>
              <a:rPr lang="en-US" sz="2800">
                <a:solidFill>
                  <a:schemeClr val="bg1"/>
                </a:solidFill>
                <a:latin typeface="Constantia" pitchFamily="18" charset="0"/>
              </a:rPr>
              <a:t>check face movement by having victim</a:t>
            </a:r>
          </a:p>
          <a:p>
            <a:pPr marL="457200" lvl="1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800">
                <a:solidFill>
                  <a:schemeClr val="bg1"/>
                </a:solidFill>
                <a:latin typeface="Constantia" pitchFamily="18" charset="0"/>
              </a:rPr>
              <a:t>           smile</a:t>
            </a:r>
          </a:p>
          <a:p>
            <a:pPr marL="457200" lvl="1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800" b="1">
                <a:solidFill>
                  <a:srgbClr val="FFFF00"/>
                </a:solidFill>
                <a:latin typeface="Constantia" pitchFamily="18" charset="0"/>
              </a:rPr>
              <a:t>A</a:t>
            </a:r>
            <a:r>
              <a:rPr lang="en-US" sz="2800" b="1">
                <a:solidFill>
                  <a:schemeClr val="bg1"/>
                </a:solidFill>
                <a:latin typeface="Constantia" pitchFamily="18" charset="0"/>
              </a:rPr>
              <a:t>rm:  </a:t>
            </a:r>
            <a:r>
              <a:rPr lang="en-US" sz="2800">
                <a:solidFill>
                  <a:schemeClr val="bg1"/>
                </a:solidFill>
                <a:latin typeface="Constantia" pitchFamily="18" charset="0"/>
              </a:rPr>
              <a:t>have victim raise both arms</a:t>
            </a:r>
          </a:p>
          <a:p>
            <a:pPr marL="457200" lvl="1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800" b="1">
                <a:solidFill>
                  <a:srgbClr val="FFFF00"/>
                </a:solidFill>
                <a:latin typeface="Constantia" pitchFamily="18" charset="0"/>
              </a:rPr>
              <a:t>S</a:t>
            </a:r>
            <a:r>
              <a:rPr lang="en-US" sz="2800" b="1">
                <a:solidFill>
                  <a:schemeClr val="bg1"/>
                </a:solidFill>
                <a:latin typeface="Constantia" pitchFamily="18" charset="0"/>
              </a:rPr>
              <a:t>peech:  </a:t>
            </a:r>
            <a:r>
              <a:rPr lang="en-US" sz="2800">
                <a:solidFill>
                  <a:schemeClr val="bg1"/>
                </a:solidFill>
                <a:latin typeface="Constantia" pitchFamily="18" charset="0"/>
              </a:rPr>
              <a:t>have victim say something to see if </a:t>
            </a:r>
          </a:p>
          <a:p>
            <a:pPr marL="457200" lvl="1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800">
                <a:solidFill>
                  <a:schemeClr val="bg1"/>
                </a:solidFill>
                <a:latin typeface="Constantia" pitchFamily="18" charset="0"/>
              </a:rPr>
              <a:t>                there is a change in speech</a:t>
            </a:r>
          </a:p>
          <a:p>
            <a:pPr marL="457200" lvl="1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800" b="1">
                <a:solidFill>
                  <a:srgbClr val="FFFF00"/>
                </a:solidFill>
                <a:latin typeface="Constantia" pitchFamily="18" charset="0"/>
              </a:rPr>
              <a:t>T</a:t>
            </a:r>
            <a:r>
              <a:rPr lang="en-US" sz="2800" b="1">
                <a:solidFill>
                  <a:schemeClr val="bg1"/>
                </a:solidFill>
                <a:latin typeface="Constantia" pitchFamily="18" charset="0"/>
              </a:rPr>
              <a:t>ime:  </a:t>
            </a:r>
            <a:r>
              <a:rPr lang="en-US" sz="2800">
                <a:solidFill>
                  <a:schemeClr val="bg1"/>
                </a:solidFill>
                <a:latin typeface="Constantia" pitchFamily="18" charset="0"/>
              </a:rPr>
              <a:t>note time symptoms began</a:t>
            </a:r>
          </a:p>
          <a:p>
            <a:pPr marL="457200" lvl="1" indent="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36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low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12948</TotalTime>
  <Words>1194</Words>
  <Application>Microsoft Office PowerPoint</Application>
  <PresentationFormat>On-screen Show (4:3)</PresentationFormat>
  <Paragraphs>316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Constantia</vt:lpstr>
      <vt:lpstr>Wingdings</vt:lpstr>
      <vt:lpstr>Wingdings 2</vt:lpstr>
      <vt:lpstr>Flow</vt:lpstr>
      <vt:lpstr>Sudden Illness</vt:lpstr>
      <vt:lpstr>Sudden Illness</vt:lpstr>
      <vt:lpstr>Sudden Illness</vt:lpstr>
      <vt:lpstr>Sudden Illness</vt:lpstr>
      <vt:lpstr>Sudden Illness</vt:lpstr>
      <vt:lpstr>Sudden Illness</vt:lpstr>
      <vt:lpstr>Sudden Illness</vt:lpstr>
      <vt:lpstr>Sudden Illness</vt:lpstr>
      <vt:lpstr>Sudden Illness</vt:lpstr>
      <vt:lpstr>Sudden Illness</vt:lpstr>
      <vt:lpstr>Sudden Illness</vt:lpstr>
      <vt:lpstr>Sudden Illness</vt:lpstr>
      <vt:lpstr>Sudden Illness</vt:lpstr>
      <vt:lpstr>Sudden Illness</vt:lpstr>
      <vt:lpstr>Sudden Illness</vt:lpstr>
      <vt:lpstr>Sudden Illness</vt:lpstr>
      <vt:lpstr>Sudden Illness</vt:lpstr>
      <vt:lpstr>Sudden Illness</vt:lpstr>
      <vt:lpstr>Sudden Illness</vt:lpstr>
      <vt:lpstr>Sudden Illness</vt:lpstr>
      <vt:lpstr>Sudden Illness</vt:lpstr>
      <vt:lpstr>Sudden Illness</vt:lpstr>
      <vt:lpstr>Sudden Illness</vt:lpstr>
      <vt:lpstr>Sudden Illness</vt:lpstr>
      <vt:lpstr>Sudden Illness</vt:lpstr>
      <vt:lpstr>Sudden Illness</vt:lpstr>
      <vt:lpstr>Sudden Illness</vt:lpstr>
      <vt:lpstr>Sudden Illness</vt:lpstr>
      <vt:lpstr>Sudden Illness</vt:lpstr>
      <vt:lpstr>Sudden Illness</vt:lpstr>
      <vt:lpstr>Sudden Illness</vt:lpstr>
      <vt:lpstr>Sudden Illness</vt:lpstr>
      <vt:lpstr>Sudden Illness</vt:lpstr>
      <vt:lpstr>Sudden Illness</vt:lpstr>
      <vt:lpstr>Sudden Illness</vt:lpstr>
      <vt:lpstr>Sudden Illness</vt:lpstr>
      <vt:lpstr>Sudden Illness</vt:lpstr>
      <vt:lpstr>Sudden Illness</vt:lpstr>
      <vt:lpstr>Sudden Illness</vt:lpstr>
      <vt:lpstr>Care for Heat Emergencies</vt:lpstr>
      <vt:lpstr>Sudden Illness</vt:lpstr>
      <vt:lpstr>PowerPoint Presentation</vt:lpstr>
      <vt:lpstr>PowerPoint Presentation</vt:lpstr>
      <vt:lpstr>Sudden Illness</vt:lpstr>
      <vt:lpstr>Sudden Illness</vt:lpstr>
      <vt:lpstr>Sudden Illness</vt:lpstr>
      <vt:lpstr>Sudden Illness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Sudden Illness</dc:title>
  <dc:creator>George</dc:creator>
  <cp:lastModifiedBy>Windows User</cp:lastModifiedBy>
  <cp:revision>235</cp:revision>
  <cp:lastPrinted>2018-09-26T21:19:43Z</cp:lastPrinted>
  <dcterms:created xsi:type="dcterms:W3CDTF">2011-01-13T17:26:59Z</dcterms:created>
  <dcterms:modified xsi:type="dcterms:W3CDTF">2018-10-02T16:06:16Z</dcterms:modified>
</cp:coreProperties>
</file>